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67" r:id="rId2"/>
    <p:sldId id="355" r:id="rId3"/>
    <p:sldId id="350" r:id="rId4"/>
    <p:sldId id="441" r:id="rId5"/>
    <p:sldId id="344" r:id="rId6"/>
    <p:sldId id="438" r:id="rId7"/>
    <p:sldId id="346" r:id="rId8"/>
    <p:sldId id="459" r:id="rId9"/>
    <p:sldId id="460" r:id="rId10"/>
    <p:sldId id="416" r:id="rId11"/>
    <p:sldId id="413" r:id="rId12"/>
    <p:sldId id="442" r:id="rId13"/>
    <p:sldId id="461" r:id="rId14"/>
    <p:sldId id="347" r:id="rId15"/>
    <p:sldId id="348" r:id="rId16"/>
  </p:sldIdLst>
  <p:sldSz cx="9144000" cy="6858000" type="screen4x3"/>
  <p:notesSz cx="6797675" cy="9926638"/>
  <p:defaultTextStyle>
    <a:defPPr>
      <a:defRPr lang="ru-RU"/>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6" autoAdjust="0"/>
    <p:restoredTop sz="95383" autoAdjust="0"/>
  </p:normalViewPr>
  <p:slideViewPr>
    <p:cSldViewPr>
      <p:cViewPr>
        <p:scale>
          <a:sx n="81" d="100"/>
          <a:sy n="81" d="100"/>
        </p:scale>
        <p:origin x="-2484" y="-750"/>
      </p:cViewPr>
      <p:guideLst>
        <p:guide orient="horz" pos="2160"/>
        <p:guide pos="2880"/>
      </p:guideLst>
    </p:cSldViewPr>
  </p:slideViewPr>
  <p:outlineViewPr>
    <p:cViewPr>
      <p:scale>
        <a:sx n="33" d="100"/>
        <a:sy n="33" d="100"/>
      </p:scale>
      <p:origin x="0" y="-1589"/>
    </p:cViewPr>
  </p:outlineViewPr>
  <p:notesTextViewPr>
    <p:cViewPr>
      <p:scale>
        <a:sx n="100" d="100"/>
        <a:sy n="100" d="100"/>
      </p:scale>
      <p:origin x="0" y="0"/>
    </p:cViewPr>
  </p:notesTextViewPr>
  <p:sorterViewPr>
    <p:cViewPr>
      <p:scale>
        <a:sx n="100" d="100"/>
        <a:sy n="100" d="100"/>
      </p:scale>
      <p:origin x="0" y="-171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4813" cy="496888"/>
          </a:xfrm>
          <a:prstGeom prst="rect">
            <a:avLst/>
          </a:prstGeom>
        </p:spPr>
        <p:txBody>
          <a:bodyPr vert="horz" lIns="92985" tIns="46493" rIns="92985" bIns="46493" rtlCol="0"/>
          <a:lstStyle>
            <a:lvl1pPr algn="l" eaLnBrk="1" fontAlgn="auto" hangingPunct="1">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51275" y="0"/>
            <a:ext cx="2944813" cy="496888"/>
          </a:xfrm>
          <a:prstGeom prst="rect">
            <a:avLst/>
          </a:prstGeom>
        </p:spPr>
        <p:txBody>
          <a:bodyPr vert="horz" lIns="92985" tIns="46493" rIns="92985" bIns="46493" rtlCol="0"/>
          <a:lstStyle>
            <a:lvl1pPr algn="r" eaLnBrk="1" fontAlgn="auto" hangingPunct="1">
              <a:spcBef>
                <a:spcPts val="0"/>
              </a:spcBef>
              <a:spcAft>
                <a:spcPts val="0"/>
              </a:spcAft>
              <a:defRPr sz="1200">
                <a:latin typeface="+mn-lt"/>
                <a:cs typeface="+mn-cs"/>
              </a:defRPr>
            </a:lvl1pPr>
          </a:lstStyle>
          <a:p>
            <a:pPr>
              <a:defRPr/>
            </a:pPr>
            <a:fld id="{4ADBA104-4977-470A-BF2D-0B76570D59C6}" type="datetimeFigureOut">
              <a:rPr lang="ru-RU"/>
              <a:pPr>
                <a:defRPr/>
              </a:pPr>
              <a:t>28.04.2023</a:t>
            </a:fld>
            <a:endParaRPr lang="ru-RU"/>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2985" tIns="46493" rIns="92985" bIns="46493" rtlCol="0" anchor="ctr"/>
          <a:lstStyle/>
          <a:p>
            <a:pPr lvl="0"/>
            <a:endParaRPr lang="ru-RU" noProof="0"/>
          </a:p>
        </p:txBody>
      </p:sp>
      <p:sp>
        <p:nvSpPr>
          <p:cNvPr id="5" name="Заметки 4"/>
          <p:cNvSpPr>
            <a:spLocks noGrp="1"/>
          </p:cNvSpPr>
          <p:nvPr>
            <p:ph type="body" sz="quarter" idx="3"/>
          </p:nvPr>
        </p:nvSpPr>
        <p:spPr>
          <a:xfrm>
            <a:off x="679450" y="4714875"/>
            <a:ext cx="5438775" cy="4467225"/>
          </a:xfrm>
          <a:prstGeom prst="rect">
            <a:avLst/>
          </a:prstGeom>
        </p:spPr>
        <p:txBody>
          <a:bodyPr vert="horz" lIns="92985" tIns="46493" rIns="92985" bIns="46493"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9428163"/>
            <a:ext cx="2944813" cy="496887"/>
          </a:xfrm>
          <a:prstGeom prst="rect">
            <a:avLst/>
          </a:prstGeom>
        </p:spPr>
        <p:txBody>
          <a:bodyPr vert="horz" lIns="92985" tIns="46493" rIns="92985" bIns="46493" rtlCol="0" anchor="b"/>
          <a:lstStyle>
            <a:lvl1pPr algn="l" eaLnBrk="1" fontAlgn="auto" hangingPunct="1">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51275" y="9428163"/>
            <a:ext cx="2944813" cy="496887"/>
          </a:xfrm>
          <a:prstGeom prst="rect">
            <a:avLst/>
          </a:prstGeom>
        </p:spPr>
        <p:txBody>
          <a:bodyPr vert="horz" wrap="square" lIns="92985" tIns="46493" rIns="92985" bIns="46493" numCol="1" anchor="b" anchorCtr="0" compatLnSpc="1">
            <a:prstTxWarp prst="textNoShape">
              <a:avLst/>
            </a:prstTxWarp>
          </a:bodyPr>
          <a:lstStyle>
            <a:lvl1pPr algn="r" eaLnBrk="1" hangingPunct="1">
              <a:defRPr sz="1200" smtClean="0">
                <a:latin typeface="Calibri" pitchFamily="34" charset="0"/>
              </a:defRPr>
            </a:lvl1pPr>
          </a:lstStyle>
          <a:p>
            <a:pPr>
              <a:defRPr/>
            </a:pPr>
            <a:fld id="{D929ADF9-378F-4E63-8471-E3FB13103B14}" type="slidenum">
              <a:rPr lang="ru-RU" altLang="ru-RU"/>
              <a:pPr>
                <a:defRPr/>
              </a:pPr>
              <a:t>‹#›</a:t>
            </a:fld>
            <a:endParaRPr lang="ru-RU" altLang="ru-RU"/>
          </a:p>
        </p:txBody>
      </p:sp>
    </p:spTree>
    <p:extLst>
      <p:ext uri="{BB962C8B-B14F-4D97-AF65-F5344CB8AC3E}">
        <p14:creationId xmlns:p14="http://schemas.microsoft.com/office/powerpoint/2010/main" val="37147144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Образ слайда 1"/>
          <p:cNvSpPr>
            <a:spLocks noGrp="1" noRot="1" noChangeAspect="1" noTextEdit="1"/>
          </p:cNvSpPr>
          <p:nvPr>
            <p:ph type="sldImg"/>
          </p:nvPr>
        </p:nvSpPr>
        <p:spPr bwMode="auto">
          <a:xfrm>
            <a:off x="915988" y="744538"/>
            <a:ext cx="4965700" cy="37242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smtClean="0"/>
          </a:p>
        </p:txBody>
      </p:sp>
      <p:sp>
        <p:nvSpPr>
          <p:cNvPr id="1843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EB8140FA-FC5C-4D19-AF2B-D1FA99C04CDB}" type="slidenum">
              <a:rPr lang="ru-RU" altLang="ru-RU">
                <a:solidFill>
                  <a:srgbClr val="000000"/>
                </a:solidFill>
                <a:latin typeface="Calibri" pitchFamily="34" charset="0"/>
              </a:rPr>
              <a:pPr/>
              <a:t>1</a:t>
            </a:fld>
            <a:endParaRPr lang="ru-RU" altLang="ru-RU">
              <a:solidFill>
                <a:srgbClr val="000000"/>
              </a:solidFill>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ru-RU" altLang="ru-RU" smtClean="0"/>
          </a:p>
        </p:txBody>
      </p:sp>
      <p:sp>
        <p:nvSpPr>
          <p:cNvPr id="1946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69BAB019-3320-4C6C-8393-542D44D74935}" type="slidenum">
              <a:rPr lang="ru-RU" altLang="ru-RU">
                <a:latin typeface="Calibri" pitchFamily="34" charset="0"/>
              </a:rPr>
              <a:pPr/>
              <a:t>6</a:t>
            </a:fld>
            <a:endParaRPr lang="ru-RU" altLang="ru-RU">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2048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772DA19F-D6C1-4079-AF8E-626861F827BE}" type="slidenum">
              <a:rPr lang="ru-RU" altLang="ru-RU">
                <a:latin typeface="Calibri" pitchFamily="34" charset="0"/>
              </a:rPr>
              <a:pPr/>
              <a:t>13</a:t>
            </a:fld>
            <a:endParaRPr lang="ru-RU" altLang="ru-RU">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FDB76F4F-D8C7-4A41-B6DD-117EBEE9613E}" type="datetimeFigureOut">
              <a:rPr lang="ru-RU"/>
              <a:pPr>
                <a:defRPr/>
              </a:pPr>
              <a:t>28.04.2023</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56D0DA73-2042-498B-A1B3-A0BDF164D87C}" type="slidenum">
              <a:rPr lang="ru-RU" altLang="ru-RU"/>
              <a:pPr>
                <a:defRPr/>
              </a:pPr>
              <a:t>‹#›</a:t>
            </a:fld>
            <a:endParaRPr lang="ru-RU" altLang="ru-RU"/>
          </a:p>
        </p:txBody>
      </p:sp>
    </p:spTree>
    <p:extLst>
      <p:ext uri="{BB962C8B-B14F-4D97-AF65-F5344CB8AC3E}">
        <p14:creationId xmlns:p14="http://schemas.microsoft.com/office/powerpoint/2010/main" val="649975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6613A0C9-042A-482C-ACEB-C5FFB861D0B0}" type="datetimeFigureOut">
              <a:rPr lang="ru-RU"/>
              <a:pPr>
                <a:defRPr/>
              </a:pPr>
              <a:t>28.04.2023</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B35D38EB-FBB2-400D-8187-092A2E0CB8D1}" type="slidenum">
              <a:rPr lang="ru-RU" altLang="ru-RU"/>
              <a:pPr>
                <a:defRPr/>
              </a:pPr>
              <a:t>‹#›</a:t>
            </a:fld>
            <a:endParaRPr lang="ru-RU" altLang="ru-RU"/>
          </a:p>
        </p:txBody>
      </p:sp>
    </p:spTree>
    <p:extLst>
      <p:ext uri="{BB962C8B-B14F-4D97-AF65-F5344CB8AC3E}">
        <p14:creationId xmlns:p14="http://schemas.microsoft.com/office/powerpoint/2010/main" val="2823471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4660E486-0E17-4698-81B9-A87003414171}" type="datetimeFigureOut">
              <a:rPr lang="ru-RU"/>
              <a:pPr>
                <a:defRPr/>
              </a:pPr>
              <a:t>28.04.2023</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2D97B91-7061-4E9E-A4E8-DD09E3D51DE0}" type="slidenum">
              <a:rPr lang="ru-RU" altLang="ru-RU"/>
              <a:pPr>
                <a:defRPr/>
              </a:pPr>
              <a:t>‹#›</a:t>
            </a:fld>
            <a:endParaRPr lang="ru-RU" altLang="ru-RU"/>
          </a:p>
        </p:txBody>
      </p:sp>
    </p:spTree>
    <p:extLst>
      <p:ext uri="{BB962C8B-B14F-4D97-AF65-F5344CB8AC3E}">
        <p14:creationId xmlns:p14="http://schemas.microsoft.com/office/powerpoint/2010/main" val="2129907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1BF6663B-1C23-42CC-9FB9-024E3065E93A}" type="datetimeFigureOut">
              <a:rPr lang="ru-RU"/>
              <a:pPr>
                <a:defRPr/>
              </a:pPr>
              <a:t>28.04.2023</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9C348E3D-E3CB-445E-9EF6-63970968D3FE}" type="slidenum">
              <a:rPr lang="ru-RU" altLang="ru-RU"/>
              <a:pPr>
                <a:defRPr/>
              </a:pPr>
              <a:t>‹#›</a:t>
            </a:fld>
            <a:endParaRPr lang="ru-RU" altLang="ru-RU"/>
          </a:p>
        </p:txBody>
      </p:sp>
    </p:spTree>
    <p:extLst>
      <p:ext uri="{BB962C8B-B14F-4D97-AF65-F5344CB8AC3E}">
        <p14:creationId xmlns:p14="http://schemas.microsoft.com/office/powerpoint/2010/main" val="1269831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14D93D15-B9E6-462D-9274-965C1AFF2814}" type="datetimeFigureOut">
              <a:rPr lang="ru-RU"/>
              <a:pPr>
                <a:defRPr/>
              </a:pPr>
              <a:t>28.04.2023</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E5965CB2-9966-4212-ADFF-812452DC593B}" type="slidenum">
              <a:rPr lang="ru-RU" altLang="ru-RU"/>
              <a:pPr>
                <a:defRPr/>
              </a:pPr>
              <a:t>‹#›</a:t>
            </a:fld>
            <a:endParaRPr lang="ru-RU" altLang="ru-RU"/>
          </a:p>
        </p:txBody>
      </p:sp>
    </p:spTree>
    <p:extLst>
      <p:ext uri="{BB962C8B-B14F-4D97-AF65-F5344CB8AC3E}">
        <p14:creationId xmlns:p14="http://schemas.microsoft.com/office/powerpoint/2010/main" val="1380995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BCCBD644-7255-4CB6-96E0-2C7624649F47}" type="datetimeFigureOut">
              <a:rPr lang="ru-RU"/>
              <a:pPr>
                <a:defRPr/>
              </a:pPr>
              <a:t>28.04.2023</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09EE8447-5C49-4D48-9B01-3ACEEBDFEEA2}" type="slidenum">
              <a:rPr lang="ru-RU" altLang="ru-RU"/>
              <a:pPr>
                <a:defRPr/>
              </a:pPr>
              <a:t>‹#›</a:t>
            </a:fld>
            <a:endParaRPr lang="ru-RU" altLang="ru-RU"/>
          </a:p>
        </p:txBody>
      </p:sp>
    </p:spTree>
    <p:extLst>
      <p:ext uri="{BB962C8B-B14F-4D97-AF65-F5344CB8AC3E}">
        <p14:creationId xmlns:p14="http://schemas.microsoft.com/office/powerpoint/2010/main" val="2589700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949D752A-C28B-48FC-A6C3-D53AE51C5D9B}" type="datetimeFigureOut">
              <a:rPr lang="ru-RU"/>
              <a:pPr>
                <a:defRPr/>
              </a:pPr>
              <a:t>28.04.2023</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778AAE7D-4CC6-4505-A346-BF9645C217DF}" type="slidenum">
              <a:rPr lang="ru-RU" altLang="ru-RU"/>
              <a:pPr>
                <a:defRPr/>
              </a:pPr>
              <a:t>‹#›</a:t>
            </a:fld>
            <a:endParaRPr lang="ru-RU" altLang="ru-RU"/>
          </a:p>
        </p:txBody>
      </p:sp>
    </p:spTree>
    <p:extLst>
      <p:ext uri="{BB962C8B-B14F-4D97-AF65-F5344CB8AC3E}">
        <p14:creationId xmlns:p14="http://schemas.microsoft.com/office/powerpoint/2010/main" val="2351416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6F54AA9E-7E4C-4890-9ACA-3F09ADA0BC16}" type="datetimeFigureOut">
              <a:rPr lang="ru-RU"/>
              <a:pPr>
                <a:defRPr/>
              </a:pPr>
              <a:t>28.04.2023</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3C1AC57D-3A07-4417-9011-E4E38471A171}" type="slidenum">
              <a:rPr lang="ru-RU" altLang="ru-RU"/>
              <a:pPr>
                <a:defRPr/>
              </a:pPr>
              <a:t>‹#›</a:t>
            </a:fld>
            <a:endParaRPr lang="ru-RU" altLang="ru-RU"/>
          </a:p>
        </p:txBody>
      </p:sp>
    </p:spTree>
    <p:extLst>
      <p:ext uri="{BB962C8B-B14F-4D97-AF65-F5344CB8AC3E}">
        <p14:creationId xmlns:p14="http://schemas.microsoft.com/office/powerpoint/2010/main" val="1972530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FDD3D78B-F938-46C2-8BE7-3C5F3A8C7CF1}" type="datetimeFigureOut">
              <a:rPr lang="ru-RU"/>
              <a:pPr>
                <a:defRPr/>
              </a:pPr>
              <a:t>28.04.2023</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7A164484-B90E-4BEF-82DF-A68E0F2178ED}" type="slidenum">
              <a:rPr lang="ru-RU" altLang="ru-RU"/>
              <a:pPr>
                <a:defRPr/>
              </a:pPr>
              <a:t>‹#›</a:t>
            </a:fld>
            <a:endParaRPr lang="ru-RU" altLang="ru-RU"/>
          </a:p>
        </p:txBody>
      </p:sp>
    </p:spTree>
    <p:extLst>
      <p:ext uri="{BB962C8B-B14F-4D97-AF65-F5344CB8AC3E}">
        <p14:creationId xmlns:p14="http://schemas.microsoft.com/office/powerpoint/2010/main" val="14060602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11AD4D07-BEFD-4CFC-BD25-2321D92C7A24}" type="datetimeFigureOut">
              <a:rPr lang="ru-RU"/>
              <a:pPr>
                <a:defRPr/>
              </a:pPr>
              <a:t>28.04.2023</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AB43D83D-8F31-4E18-AAB6-57223AD49D6A}" type="slidenum">
              <a:rPr lang="ru-RU" altLang="ru-RU"/>
              <a:pPr>
                <a:defRPr/>
              </a:pPr>
              <a:t>‹#›</a:t>
            </a:fld>
            <a:endParaRPr lang="ru-RU" altLang="ru-RU"/>
          </a:p>
        </p:txBody>
      </p:sp>
    </p:spTree>
    <p:extLst>
      <p:ext uri="{BB962C8B-B14F-4D97-AF65-F5344CB8AC3E}">
        <p14:creationId xmlns:p14="http://schemas.microsoft.com/office/powerpoint/2010/main" val="3184896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8AC06CD9-12F5-49F5-BD3D-20085FE923AC}" type="datetimeFigureOut">
              <a:rPr lang="ru-RU"/>
              <a:pPr>
                <a:defRPr/>
              </a:pPr>
              <a:t>28.04.2023</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48296D04-B736-4907-A827-FD7C44CE3C9B}" type="slidenum">
              <a:rPr lang="ru-RU" altLang="ru-RU"/>
              <a:pPr>
                <a:defRPr/>
              </a:pPr>
              <a:t>‹#›</a:t>
            </a:fld>
            <a:endParaRPr lang="ru-RU" altLang="ru-RU"/>
          </a:p>
        </p:txBody>
      </p:sp>
    </p:spTree>
    <p:extLst>
      <p:ext uri="{BB962C8B-B14F-4D97-AF65-F5344CB8AC3E}">
        <p14:creationId xmlns:p14="http://schemas.microsoft.com/office/powerpoint/2010/main" val="767519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0F82E9E2-D9D4-42C8-B912-11B5D21623AA}" type="datetimeFigureOut">
              <a:rPr lang="ru-RU"/>
              <a:pPr>
                <a:defRPr/>
              </a:pPr>
              <a:t>28.04.2023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pitchFamily="34" charset="0"/>
              </a:defRPr>
            </a:lvl1pPr>
          </a:lstStyle>
          <a:p>
            <a:pPr>
              <a:defRPr/>
            </a:pPr>
            <a:fld id="{6452AFEA-1BD6-4073-8B7F-ECBBA7CCBFA4}" type="slidenum">
              <a:rPr lang="ru-RU" altLang="ru-RU"/>
              <a:pPr>
                <a:defRPr/>
              </a:pPr>
              <a:t>‹#›</a:t>
            </a:fld>
            <a:endParaRPr lang="ru-RU" alt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penza-press.ru/uploads/news/2013/07_2013/travma.jpg" TargetMode="Externa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jpeg"/><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jpeg"/><Relationship Id="rId5" Type="http://schemas.openxmlformats.org/officeDocument/2006/relationships/image" Target="../media/image7.emf"/><Relationship Id="rId4" Type="http://schemas.openxmlformats.org/officeDocument/2006/relationships/oleObject" Target="../embeddings/Microsoft_Excel_Chart1.xls"/></Relationships>
</file>

<file path=ppt/slides/_rels/slide13.xml.rels><?xml version="1.0" encoding="UTF-8" standalone="yes"?>
<Relationships xmlns="http://schemas.openxmlformats.org/package/2006/relationships"><Relationship Id="rId8" Type="http://schemas.openxmlformats.org/officeDocument/2006/relationships/oleObject" Target="../embeddings/Microsoft_Excel_Chart3.xls"/><Relationship Id="rId13" Type="http://schemas.openxmlformats.org/officeDocument/2006/relationships/image" Target="../media/image10.emf"/><Relationship Id="rId3" Type="http://schemas.openxmlformats.org/officeDocument/2006/relationships/notesSlide" Target="../notesSlides/notesSlide3.xml"/><Relationship Id="rId7" Type="http://schemas.openxmlformats.org/officeDocument/2006/relationships/oleObject" Target="../embeddings/oleObject3.bin"/><Relationship Id="rId12" Type="http://schemas.openxmlformats.org/officeDocument/2006/relationships/oleObject" Target="../embeddings/Microsoft_Excel_Chart4.xls"/><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8.emf"/><Relationship Id="rId11" Type="http://schemas.openxmlformats.org/officeDocument/2006/relationships/oleObject" Target="../embeddings/oleObject4.bin"/><Relationship Id="rId5" Type="http://schemas.openxmlformats.org/officeDocument/2006/relationships/oleObject" Target="../embeddings/Microsoft_Excel_Chart2.xls"/><Relationship Id="rId10" Type="http://schemas.openxmlformats.org/officeDocument/2006/relationships/image" Target="../media/image1.jpeg"/><Relationship Id="rId4" Type="http://schemas.openxmlformats.org/officeDocument/2006/relationships/oleObject" Target="../embeddings/oleObject2.bin"/><Relationship Id="rId9" Type="http://schemas.openxmlformats.org/officeDocument/2006/relationships/image" Target="../media/image9.emf"/></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57313" y="142875"/>
            <a:ext cx="7286625" cy="1071563"/>
          </a:xfrm>
        </p:spPr>
        <p:txBody>
          <a:bodyPr rtlCol="0">
            <a:normAutofit fontScale="90000"/>
          </a:bodyPr>
          <a:lstStyle/>
          <a:p>
            <a:pPr eaLnBrk="1" fontAlgn="auto" hangingPunct="1">
              <a:spcAft>
                <a:spcPts val="0"/>
              </a:spcAft>
              <a:defRPr/>
            </a:pPr>
            <a:r>
              <a:rPr lang="ru-RU" sz="2400" dirty="0" smtClean="0">
                <a:solidFill>
                  <a:schemeClr val="tx2">
                    <a:lumMod val="50000"/>
                  </a:schemeClr>
                </a:solidFill>
              </a:rPr>
              <a:t>Фонд </a:t>
            </a:r>
            <a:r>
              <a:rPr lang="ru-RU" sz="2400" dirty="0">
                <a:solidFill>
                  <a:schemeClr val="tx2">
                    <a:lumMod val="50000"/>
                  </a:schemeClr>
                </a:solidFill>
              </a:rPr>
              <a:t>пенсионного и социального страхования </a:t>
            </a:r>
            <a:r>
              <a:rPr lang="ru-RU" sz="2400" dirty="0" smtClean="0">
                <a:solidFill>
                  <a:schemeClr val="tx2">
                    <a:lumMod val="50000"/>
                  </a:schemeClr>
                </a:solidFill>
              </a:rPr>
              <a:t/>
            </a:r>
            <a:br>
              <a:rPr lang="ru-RU" sz="2400" dirty="0" smtClean="0">
                <a:solidFill>
                  <a:schemeClr val="tx2">
                    <a:lumMod val="50000"/>
                  </a:schemeClr>
                </a:solidFill>
              </a:rPr>
            </a:br>
            <a:r>
              <a:rPr lang="ru-RU" sz="2400" dirty="0" smtClean="0">
                <a:solidFill>
                  <a:schemeClr val="tx2">
                    <a:lumMod val="50000"/>
                  </a:schemeClr>
                </a:solidFill>
              </a:rPr>
              <a:t>Российской </a:t>
            </a:r>
            <a:r>
              <a:rPr lang="ru-RU" sz="2400" dirty="0">
                <a:solidFill>
                  <a:schemeClr val="tx2">
                    <a:lumMod val="50000"/>
                  </a:schemeClr>
                </a:solidFill>
              </a:rPr>
              <a:t>Федерации </a:t>
            </a:r>
            <a:r>
              <a:rPr lang="ru-RU" sz="2400" dirty="0" smtClean="0">
                <a:solidFill>
                  <a:schemeClr val="tx2">
                    <a:lumMod val="50000"/>
                  </a:schemeClr>
                </a:solidFill>
              </a:rPr>
              <a:t>по </a:t>
            </a:r>
            <a:r>
              <a:rPr lang="ru-RU" sz="2400" dirty="0">
                <a:solidFill>
                  <a:schemeClr val="tx2">
                    <a:lumMod val="50000"/>
                  </a:schemeClr>
                </a:solidFill>
              </a:rPr>
              <a:t>Ханты-Мансийскому автономному округу – Югре</a:t>
            </a:r>
          </a:p>
        </p:txBody>
      </p:sp>
      <p:sp>
        <p:nvSpPr>
          <p:cNvPr id="2051" name="Rectangle 16"/>
          <p:cNvSpPr>
            <a:spLocks noChangeArrowheads="1"/>
          </p:cNvSpPr>
          <p:nvPr/>
        </p:nvSpPr>
        <p:spPr bwMode="auto">
          <a:xfrm>
            <a:off x="428625" y="6223000"/>
            <a:ext cx="8358188"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lnSpc>
                <a:spcPct val="110000"/>
              </a:lnSpc>
              <a:spcBef>
                <a:spcPct val="0"/>
              </a:spcBef>
              <a:spcAft>
                <a:spcPct val="40000"/>
              </a:spcAft>
              <a:buClr>
                <a:srgbClr val="F39220"/>
              </a:buClr>
              <a:buFont typeface="Wingdings" pitchFamily="2" charset="2"/>
              <a:buNone/>
            </a:pPr>
            <a:endParaRPr lang="ru-RU" altLang="ru-RU" sz="1200" b="1" i="1">
              <a:solidFill>
                <a:srgbClr val="000000"/>
              </a:solidFill>
              <a:latin typeface="Georgia" pitchFamily="18" charset="0"/>
            </a:endParaRPr>
          </a:p>
        </p:txBody>
      </p:sp>
      <p:grpSp>
        <p:nvGrpSpPr>
          <p:cNvPr id="2052" name="Группа 10"/>
          <p:cNvGrpSpPr>
            <a:grpSpLocks/>
          </p:cNvGrpSpPr>
          <p:nvPr/>
        </p:nvGrpSpPr>
        <p:grpSpPr bwMode="auto">
          <a:xfrm>
            <a:off x="-612775" y="2133600"/>
            <a:ext cx="10588625" cy="2735263"/>
            <a:chOff x="-828000" y="2914876"/>
            <a:chExt cx="10985447" cy="2871642"/>
          </a:xfrm>
        </p:grpSpPr>
        <p:sp>
          <p:nvSpPr>
            <p:cNvPr id="8" name="Минус 7"/>
            <p:cNvSpPr/>
            <p:nvPr/>
          </p:nvSpPr>
          <p:spPr>
            <a:xfrm>
              <a:off x="-828000" y="2914876"/>
              <a:ext cx="9144108" cy="71667"/>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a:solidFill>
                  <a:prstClr val="white"/>
                </a:solidFill>
              </a:endParaRPr>
            </a:p>
          </p:txBody>
        </p:sp>
        <p:sp>
          <p:nvSpPr>
            <p:cNvPr id="9" name="Минус 8"/>
            <p:cNvSpPr/>
            <p:nvPr/>
          </p:nvSpPr>
          <p:spPr>
            <a:xfrm>
              <a:off x="474772" y="5714851"/>
              <a:ext cx="9682675" cy="71667"/>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a:solidFill>
                  <a:prstClr val="white"/>
                </a:solidFill>
              </a:endParaRPr>
            </a:p>
          </p:txBody>
        </p:sp>
      </p:grpSp>
      <p:sp>
        <p:nvSpPr>
          <p:cNvPr id="10" name="Прямоугольник 9"/>
          <p:cNvSpPr/>
          <p:nvPr/>
        </p:nvSpPr>
        <p:spPr>
          <a:xfrm>
            <a:off x="941388" y="2662238"/>
            <a:ext cx="7273925" cy="1938337"/>
          </a:xfrm>
          <a:prstGeom prst="rect">
            <a:avLst/>
          </a:prstGeom>
        </p:spPr>
        <p:txBody>
          <a:bodyPr>
            <a:spAutoFit/>
          </a:bodyPr>
          <a:lstStyle/>
          <a:p>
            <a:pPr algn="ctr" eaLnBrk="1" fontAlgn="auto" hangingPunct="1">
              <a:spcBef>
                <a:spcPts val="0"/>
              </a:spcBef>
              <a:spcAft>
                <a:spcPts val="0"/>
              </a:spcAft>
              <a:defRPr/>
            </a:pPr>
            <a:r>
              <a:rPr lang="ru-RU" sz="2400" b="1" dirty="0">
                <a:solidFill>
                  <a:schemeClr val="tx2">
                    <a:lumMod val="50000"/>
                  </a:schemeClr>
                </a:solidFill>
                <a:latin typeface="Georgia" pitchFamily="18" charset="0"/>
                <a:cs typeface="+mn-cs"/>
              </a:rPr>
              <a:t>Финансовое обеспечение предупредительных мер по сокращению производственного травматизма и профессиональных заболеваний работников</a:t>
            </a:r>
          </a:p>
        </p:txBody>
      </p:sp>
      <p:pic>
        <p:nvPicPr>
          <p:cNvPr id="2054" name="Picture 9" descr="COLLAGE__dlya_reliz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163" y="180975"/>
            <a:ext cx="1077912"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ChangeArrowheads="1"/>
          </p:cNvSpPr>
          <p:nvPr/>
        </p:nvSpPr>
        <p:spPr bwMode="auto">
          <a:xfrm>
            <a:off x="933450" y="223838"/>
            <a:ext cx="7920038" cy="1079500"/>
          </a:xfrm>
          <a:prstGeom prst="rect">
            <a:avLst/>
          </a:prstGeom>
          <a:noFill/>
          <a:ln>
            <a:noFill/>
          </a:ln>
          <a:extLst/>
        </p:spPr>
        <p:txBody>
          <a:bodyPr anchor="ctr"/>
          <a:lstStyle>
            <a:lvl1pPr marL="541338"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90000"/>
              </a:lnSpc>
              <a:defRPr/>
            </a:pPr>
            <a:r>
              <a:rPr lang="ru-RU" altLang="ru-RU" b="1" dirty="0" smtClean="0">
                <a:solidFill>
                  <a:schemeClr val="accent1">
                    <a:lumMod val="75000"/>
                  </a:schemeClr>
                </a:solidFill>
                <a:cs typeface="+mn-cs"/>
              </a:rPr>
              <a:t>Федеральный закон от 24.07.1998 № 125-ФЗ </a:t>
            </a:r>
          </a:p>
          <a:p>
            <a:pPr algn="ctr" eaLnBrk="1" hangingPunct="1">
              <a:lnSpc>
                <a:spcPct val="90000"/>
              </a:lnSpc>
              <a:defRPr/>
            </a:pPr>
            <a:r>
              <a:rPr lang="ru-RU" altLang="ru-RU" b="1" dirty="0" smtClean="0">
                <a:solidFill>
                  <a:schemeClr val="accent1">
                    <a:lumMod val="75000"/>
                  </a:schemeClr>
                </a:solidFill>
                <a:cs typeface="+mn-cs"/>
              </a:rPr>
              <a:t>«Об обязательном социальном страховании  от несчастных случаев на производстве и профессиональных заболеваний»</a:t>
            </a:r>
          </a:p>
        </p:txBody>
      </p:sp>
      <p:sp>
        <p:nvSpPr>
          <p:cNvPr id="15362" name="AutoShape 2"/>
          <p:cNvSpPr>
            <a:spLocks noChangeArrowheads="1"/>
          </p:cNvSpPr>
          <p:nvPr/>
        </p:nvSpPr>
        <p:spPr bwMode="gray">
          <a:xfrm>
            <a:off x="571500" y="1643063"/>
            <a:ext cx="3241675" cy="4032250"/>
          </a:xfrm>
          <a:prstGeom prst="rightArrow">
            <a:avLst>
              <a:gd name="adj1" fmla="val 86065"/>
              <a:gd name="adj2" fmla="val 25000"/>
            </a:avLst>
          </a:prstGeom>
          <a:gradFill rotWithShape="1">
            <a:gsLst>
              <a:gs pos="0">
                <a:srgbClr val="FFFFFF">
                  <a:alpha val="51999"/>
                </a:srgbClr>
              </a:gs>
              <a:gs pos="100000">
                <a:srgbClr val="FFCC66"/>
              </a:gs>
            </a:gsLst>
            <a:lin ang="0" scaled="1"/>
          </a:gradFill>
          <a:ln w="9525">
            <a:noFill/>
            <a:miter lim="800000"/>
            <a:headEnd/>
            <a:tailEnd/>
          </a:ln>
          <a:effectLst>
            <a:outerShdw dist="35921" dir="2700000" algn="ctr" rotWithShape="0">
              <a:srgbClr val="FFFF99"/>
            </a:outerShdw>
          </a:effectLst>
        </p:spPr>
        <p:txBody>
          <a:bodyPr wrap="none" anchor="ctr"/>
          <a:lstStyle/>
          <a:p>
            <a:pPr algn="r" eaLnBrk="1" hangingPunct="1">
              <a:defRPr/>
            </a:pPr>
            <a:r>
              <a:rPr lang="ru-RU" b="1" dirty="0">
                <a:solidFill>
                  <a:schemeClr val="tx2"/>
                </a:solidFill>
                <a:effectLst>
                  <a:outerShdw blurRad="38100" dist="38100" dir="2700000" algn="tl">
                    <a:srgbClr val="C0C0C0"/>
                  </a:outerShdw>
                </a:effectLst>
                <a:latin typeface="Trebuchet MS" pitchFamily="34" charset="0"/>
              </a:rPr>
              <a:t>ЗАДАЧИ</a:t>
            </a:r>
          </a:p>
          <a:p>
            <a:pPr algn="r" eaLnBrk="1" hangingPunct="1">
              <a:defRPr/>
            </a:pPr>
            <a:r>
              <a:rPr lang="ru-RU" b="1" dirty="0">
                <a:solidFill>
                  <a:schemeClr val="tx2"/>
                </a:solidFill>
                <a:effectLst>
                  <a:outerShdw blurRad="38100" dist="38100" dir="2700000" algn="tl">
                    <a:srgbClr val="C0C0C0"/>
                  </a:outerShdw>
                </a:effectLst>
              </a:rPr>
              <a:t>обязательного</a:t>
            </a:r>
          </a:p>
          <a:p>
            <a:pPr algn="r" eaLnBrk="1" hangingPunct="1">
              <a:defRPr/>
            </a:pPr>
            <a:r>
              <a:rPr lang="ru-RU" b="1" dirty="0">
                <a:solidFill>
                  <a:schemeClr val="tx2"/>
                </a:solidFill>
                <a:effectLst>
                  <a:outerShdw blurRad="38100" dist="38100" dir="2700000" algn="tl">
                    <a:srgbClr val="C0C0C0"/>
                  </a:outerShdw>
                </a:effectLst>
              </a:rPr>
              <a:t> социального</a:t>
            </a:r>
          </a:p>
          <a:p>
            <a:pPr algn="r" eaLnBrk="1" hangingPunct="1">
              <a:defRPr/>
            </a:pPr>
            <a:r>
              <a:rPr lang="ru-RU" b="1" dirty="0">
                <a:solidFill>
                  <a:schemeClr val="tx2"/>
                </a:solidFill>
                <a:effectLst>
                  <a:outerShdw blurRad="38100" dist="38100" dir="2700000" algn="tl">
                    <a:srgbClr val="C0C0C0"/>
                  </a:outerShdw>
                </a:effectLst>
              </a:rPr>
              <a:t>страхования </a:t>
            </a:r>
          </a:p>
          <a:p>
            <a:pPr algn="r" eaLnBrk="1" hangingPunct="1">
              <a:defRPr/>
            </a:pPr>
            <a:r>
              <a:rPr lang="ru-RU" b="1" dirty="0">
                <a:solidFill>
                  <a:schemeClr val="tx2"/>
                </a:solidFill>
                <a:effectLst>
                  <a:outerShdw blurRad="38100" dist="38100" dir="2700000" algn="tl">
                    <a:srgbClr val="C0C0C0"/>
                  </a:outerShdw>
                </a:effectLst>
              </a:rPr>
              <a:t>от несчастных </a:t>
            </a:r>
          </a:p>
          <a:p>
            <a:pPr algn="r" eaLnBrk="1" hangingPunct="1">
              <a:defRPr/>
            </a:pPr>
            <a:r>
              <a:rPr lang="ru-RU" b="1" dirty="0">
                <a:solidFill>
                  <a:schemeClr val="tx2"/>
                </a:solidFill>
                <a:effectLst>
                  <a:outerShdw blurRad="38100" dist="38100" dir="2700000" algn="tl">
                    <a:srgbClr val="C0C0C0"/>
                  </a:outerShdw>
                </a:effectLst>
              </a:rPr>
              <a:t>случаев </a:t>
            </a:r>
          </a:p>
          <a:p>
            <a:pPr algn="r" eaLnBrk="1" hangingPunct="1">
              <a:defRPr/>
            </a:pPr>
            <a:r>
              <a:rPr lang="ru-RU" b="1" dirty="0">
                <a:solidFill>
                  <a:schemeClr val="tx2"/>
                </a:solidFill>
                <a:effectLst>
                  <a:outerShdw blurRad="38100" dist="38100" dir="2700000" algn="tl">
                    <a:srgbClr val="C0C0C0"/>
                  </a:outerShdw>
                </a:effectLst>
              </a:rPr>
              <a:t>на производстве </a:t>
            </a:r>
          </a:p>
          <a:p>
            <a:pPr algn="r" eaLnBrk="1" hangingPunct="1">
              <a:defRPr/>
            </a:pPr>
            <a:r>
              <a:rPr lang="ru-RU" b="1" dirty="0">
                <a:solidFill>
                  <a:schemeClr val="tx2"/>
                </a:solidFill>
                <a:effectLst>
                  <a:outerShdw blurRad="38100" dist="38100" dir="2700000" algn="tl">
                    <a:srgbClr val="C0C0C0"/>
                  </a:outerShdw>
                </a:effectLst>
              </a:rPr>
              <a:t>и профессиональных </a:t>
            </a:r>
          </a:p>
          <a:p>
            <a:pPr algn="r" eaLnBrk="1" hangingPunct="1">
              <a:defRPr/>
            </a:pPr>
            <a:r>
              <a:rPr lang="ru-RU" b="1" dirty="0">
                <a:solidFill>
                  <a:schemeClr val="tx2"/>
                </a:solidFill>
                <a:effectLst>
                  <a:outerShdw blurRad="38100" dist="38100" dir="2700000" algn="tl">
                    <a:srgbClr val="C0C0C0"/>
                  </a:outerShdw>
                </a:effectLst>
              </a:rPr>
              <a:t>заболеваний</a:t>
            </a:r>
            <a:r>
              <a:rPr lang="ru-RU" dirty="0">
                <a:solidFill>
                  <a:schemeClr val="tx2"/>
                </a:solidFill>
                <a:effectLst>
                  <a:outerShdw blurRad="38100" dist="38100" dir="2700000" algn="tl">
                    <a:srgbClr val="C0C0C0"/>
                  </a:outerShdw>
                </a:effectLst>
              </a:rPr>
              <a:t> </a:t>
            </a:r>
            <a:endParaRPr lang="en-US" dirty="0">
              <a:solidFill>
                <a:schemeClr val="tx2"/>
              </a:solidFill>
              <a:effectLst>
                <a:outerShdw blurRad="38100" dist="38100" dir="2700000" algn="tl">
                  <a:srgbClr val="C0C0C0"/>
                </a:outerShdw>
              </a:effectLst>
            </a:endParaRPr>
          </a:p>
          <a:p>
            <a:pPr eaLnBrk="1" hangingPunct="1">
              <a:defRPr/>
            </a:pPr>
            <a:endParaRPr lang="ru-RU" dirty="0"/>
          </a:p>
        </p:txBody>
      </p:sp>
      <p:sp>
        <p:nvSpPr>
          <p:cNvPr id="3076" name="Прямоугольник 14"/>
          <p:cNvSpPr>
            <a:spLocks noChangeArrowheads="1"/>
          </p:cNvSpPr>
          <p:nvPr/>
        </p:nvSpPr>
        <p:spPr bwMode="auto">
          <a:xfrm>
            <a:off x="3887788" y="1700213"/>
            <a:ext cx="52562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890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ru-RU" altLang="ru-RU" sz="1800" b="1">
                <a:solidFill>
                  <a:srgbClr val="002060"/>
                </a:solidFill>
                <a:latin typeface="Arial" charset="0"/>
              </a:rPr>
              <a:t>- Обеспечение экономической заинтересованности субъектов страхования </a:t>
            </a:r>
          </a:p>
          <a:p>
            <a:pPr eaLnBrk="1" hangingPunct="1">
              <a:spcBef>
                <a:spcPct val="0"/>
              </a:spcBef>
              <a:buFontTx/>
              <a:buNone/>
            </a:pPr>
            <a:r>
              <a:rPr lang="ru-RU" altLang="ru-RU" sz="1800" b="1">
                <a:solidFill>
                  <a:srgbClr val="002060"/>
                </a:solidFill>
                <a:latin typeface="Arial" charset="0"/>
              </a:rPr>
              <a:t>в снижении профессионального риска</a:t>
            </a:r>
            <a:endParaRPr lang="en-US" altLang="ru-RU" sz="1800" b="1">
              <a:solidFill>
                <a:srgbClr val="002060"/>
              </a:solidFill>
              <a:latin typeface="Arial" charset="0"/>
            </a:endParaRPr>
          </a:p>
        </p:txBody>
      </p:sp>
      <p:sp>
        <p:nvSpPr>
          <p:cNvPr id="3077" name="Прямоугольник 15"/>
          <p:cNvSpPr>
            <a:spLocks noChangeArrowheads="1"/>
          </p:cNvSpPr>
          <p:nvPr/>
        </p:nvSpPr>
        <p:spPr bwMode="auto">
          <a:xfrm>
            <a:off x="3995738" y="2924175"/>
            <a:ext cx="4608512"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890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ru-RU" altLang="ru-RU" sz="1800" b="1">
                <a:solidFill>
                  <a:srgbClr val="002060"/>
                </a:solidFill>
                <a:latin typeface="Arial" charset="0"/>
              </a:rPr>
              <a:t>- Возмещение вреда, причиненного жизни и здоровью застрахованного при исполнении им обязанностей по трудовому договору</a:t>
            </a:r>
            <a:endParaRPr lang="en-US" altLang="ru-RU" sz="1800" b="1">
              <a:solidFill>
                <a:srgbClr val="002060"/>
              </a:solidFill>
              <a:latin typeface="Arial" charset="0"/>
            </a:endParaRPr>
          </a:p>
        </p:txBody>
      </p:sp>
      <p:sp>
        <p:nvSpPr>
          <p:cNvPr id="3078" name="Прямоугольник 16"/>
          <p:cNvSpPr>
            <a:spLocks noChangeArrowheads="1"/>
          </p:cNvSpPr>
          <p:nvPr/>
        </p:nvSpPr>
        <p:spPr bwMode="auto">
          <a:xfrm>
            <a:off x="3995738" y="4365625"/>
            <a:ext cx="49688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890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ru-RU" altLang="ru-RU" sz="1800" b="1">
                <a:solidFill>
                  <a:srgbClr val="002060"/>
                </a:solidFill>
                <a:latin typeface="Arial" charset="0"/>
              </a:rPr>
              <a:t>- Обеспечение предупредительных мер по сокращению производственного травматизма и профессиональных заболеваний</a:t>
            </a:r>
            <a:endParaRPr lang="en-US" altLang="ru-RU" sz="1800" b="1">
              <a:solidFill>
                <a:srgbClr val="002060"/>
              </a:solidFill>
              <a:latin typeface="Arial" charset="0"/>
            </a:endParaRPr>
          </a:p>
        </p:txBody>
      </p:sp>
      <p:grpSp>
        <p:nvGrpSpPr>
          <p:cNvPr id="3079" name="Группа 40"/>
          <p:cNvGrpSpPr>
            <a:grpSpLocks/>
          </p:cNvGrpSpPr>
          <p:nvPr/>
        </p:nvGrpSpPr>
        <p:grpSpPr bwMode="auto">
          <a:xfrm>
            <a:off x="-180975" y="0"/>
            <a:ext cx="10369550" cy="260350"/>
            <a:chOff x="-180528" y="0"/>
            <a:chExt cx="10369152" cy="260648"/>
          </a:xfrm>
        </p:grpSpPr>
        <p:sp>
          <p:nvSpPr>
            <p:cNvPr id="16" name="Прямоугольник 15"/>
            <p:cNvSpPr/>
            <p:nvPr/>
          </p:nvSpPr>
          <p:spPr>
            <a:xfrm>
              <a:off x="1260867" y="0"/>
              <a:ext cx="7919734" cy="246345"/>
            </a:xfrm>
            <a:prstGeom prst="rect">
              <a:avLst/>
            </a:prstGeom>
          </p:spPr>
          <p:txBody>
            <a:bodyPr>
              <a:spAutoFit/>
            </a:bodyPr>
            <a:lstStyle/>
            <a:p>
              <a:pPr fontAlgn="auto">
                <a:spcBef>
                  <a:spcPts val="0"/>
                </a:spcBef>
                <a:spcAft>
                  <a:spcPts val="0"/>
                </a:spcAft>
                <a:defRPr/>
              </a:pPr>
              <a:r>
                <a:rPr lang="ru-RU" sz="1000" b="1" cap="all" dirty="0">
                  <a:solidFill>
                    <a:schemeClr val="accent1">
                      <a:lumMod val="75000"/>
                    </a:schemeClr>
                  </a:solidFill>
                  <a:latin typeface="+mn-lt"/>
                  <a:cs typeface="Arial" panose="020B0604020202020204" pitchFamily="34" charset="0"/>
                </a:rPr>
                <a:t>Обязательное социальное страхование от несчастных случаев на производстве и профессиональных заболеваний</a:t>
              </a:r>
            </a:p>
          </p:txBody>
        </p:sp>
        <p:sp>
          <p:nvSpPr>
            <p:cNvPr id="17" name="Минус 16"/>
            <p:cNvSpPr/>
            <p:nvPr/>
          </p:nvSpPr>
          <p:spPr>
            <a:xfrm>
              <a:off x="-180528" y="189129"/>
              <a:ext cx="10369152" cy="715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grpSp>
      <p:pic>
        <p:nvPicPr>
          <p:cNvPr id="3080" name="Picture 11" descr="COLLAGE__dlya_reliz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413" y="39688"/>
            <a:ext cx="944562"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trips dir="l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ChangeArrowheads="1"/>
          </p:cNvSpPr>
          <p:nvPr/>
        </p:nvSpPr>
        <p:spPr bwMode="auto">
          <a:xfrm>
            <a:off x="322263" y="1992313"/>
            <a:ext cx="8643937" cy="3140075"/>
          </a:xfrm>
          <a:prstGeom prst="rect">
            <a:avLst/>
          </a:prstGeom>
          <a:noFill/>
          <a:ln w="9525">
            <a:noFill/>
            <a:miter lim="800000"/>
            <a:headEnd/>
            <a:tailEnd/>
          </a:ln>
          <a:effectLst/>
        </p:spPr>
        <p:txBody>
          <a:bodyPr anchor="ctr">
            <a:spAutoFit/>
          </a:bodyPr>
          <a:lstStyle/>
          <a:p>
            <a:pPr indent="450850" algn="just" eaLnBrk="1" fontAlgn="auto" hangingPunct="1">
              <a:spcBef>
                <a:spcPts val="0"/>
              </a:spcBef>
              <a:spcAft>
                <a:spcPts val="0"/>
              </a:spcAft>
              <a:defRPr/>
            </a:pPr>
            <a:endParaRPr lang="ru-RU" b="1" dirty="0">
              <a:latin typeface="+mn-lt"/>
              <a:cs typeface="+mn-cs"/>
            </a:endParaRPr>
          </a:p>
          <a:p>
            <a:pPr indent="450850" algn="just" eaLnBrk="1" fontAlgn="auto" hangingPunct="1">
              <a:spcBef>
                <a:spcPts val="0"/>
              </a:spcBef>
              <a:spcAft>
                <a:spcPts val="0"/>
              </a:spcAft>
              <a:defRPr/>
            </a:pPr>
            <a:endParaRPr lang="ru-RU" b="1" dirty="0">
              <a:latin typeface="+mn-lt"/>
              <a:cs typeface="+mn-cs"/>
            </a:endParaRPr>
          </a:p>
          <a:p>
            <a:pPr indent="450850" algn="just" fontAlgn="auto">
              <a:spcBef>
                <a:spcPts val="0"/>
              </a:spcBef>
              <a:spcAft>
                <a:spcPts val="0"/>
              </a:spcAft>
              <a:buFontTx/>
              <a:buChar char="-"/>
              <a:defRPr/>
            </a:pPr>
            <a:r>
              <a:rPr lang="ru-RU" b="1" dirty="0">
                <a:solidFill>
                  <a:srgbClr val="002060"/>
                </a:solidFill>
                <a:latin typeface="Arial" panose="020B0604020202020204" pitchFamily="34" charset="0"/>
                <a:cs typeface="Arial" panose="020B0604020202020204" pitchFamily="34" charset="0"/>
              </a:rPr>
              <a:t>установление скидок и надбавок к страховым тарифам на обязательное социальное страхование от несчастных случаев на производстве и профессиональных заболеваний;</a:t>
            </a:r>
          </a:p>
          <a:p>
            <a:pPr indent="450850" algn="just" fontAlgn="auto">
              <a:spcBef>
                <a:spcPts val="0"/>
              </a:spcBef>
              <a:spcAft>
                <a:spcPts val="0"/>
              </a:spcAft>
              <a:buFontTx/>
              <a:buChar char="-"/>
              <a:defRPr/>
            </a:pPr>
            <a:endParaRPr lang="ru-RU" b="1" dirty="0">
              <a:solidFill>
                <a:srgbClr val="002060"/>
              </a:solidFill>
              <a:latin typeface="Arial" panose="020B0604020202020204" pitchFamily="34" charset="0"/>
              <a:cs typeface="Arial" panose="020B0604020202020204" pitchFamily="34" charset="0"/>
            </a:endParaRPr>
          </a:p>
          <a:p>
            <a:pPr indent="450850" algn="just" fontAlgn="auto">
              <a:spcBef>
                <a:spcPts val="0"/>
              </a:spcBef>
              <a:spcAft>
                <a:spcPts val="0"/>
              </a:spcAft>
              <a:defRPr/>
            </a:pPr>
            <a:endParaRPr lang="ru-RU" b="1" dirty="0">
              <a:solidFill>
                <a:srgbClr val="002060"/>
              </a:solidFill>
              <a:latin typeface="Arial" panose="020B0604020202020204" pitchFamily="34" charset="0"/>
              <a:cs typeface="Arial" panose="020B0604020202020204" pitchFamily="34" charset="0"/>
            </a:endParaRPr>
          </a:p>
          <a:p>
            <a:pPr indent="450850" algn="just" fontAlgn="auto">
              <a:spcBef>
                <a:spcPts val="0"/>
              </a:spcBef>
              <a:spcAft>
                <a:spcPts val="0"/>
              </a:spcAft>
              <a:buFontTx/>
              <a:buChar char="-"/>
              <a:defRPr/>
            </a:pPr>
            <a:r>
              <a:rPr lang="ru-RU" b="1" dirty="0">
                <a:solidFill>
                  <a:srgbClr val="002060"/>
                </a:solidFill>
                <a:latin typeface="Arial" panose="020B0604020202020204" pitchFamily="34" charset="0"/>
                <a:cs typeface="Arial" panose="020B0604020202020204" pitchFamily="34" charset="0"/>
              </a:rPr>
              <a:t>финансовое обеспечение предупредительных мер, направленных на предупреждение производственного травматизма и профессиональных заболеваний.</a:t>
            </a:r>
          </a:p>
          <a:p>
            <a:pPr indent="450850" algn="just" fontAlgn="auto">
              <a:spcBef>
                <a:spcPts val="0"/>
              </a:spcBef>
              <a:spcAft>
                <a:spcPts val="0"/>
              </a:spcAft>
              <a:defRPr/>
            </a:pPr>
            <a:endParaRPr lang="ru-RU" b="1" dirty="0">
              <a:latin typeface="+mn-lt"/>
              <a:cs typeface="+mn-cs"/>
            </a:endParaRPr>
          </a:p>
        </p:txBody>
      </p:sp>
      <p:grpSp>
        <p:nvGrpSpPr>
          <p:cNvPr id="4099" name="Группа 40"/>
          <p:cNvGrpSpPr>
            <a:grpSpLocks/>
          </p:cNvGrpSpPr>
          <p:nvPr/>
        </p:nvGrpSpPr>
        <p:grpSpPr bwMode="auto">
          <a:xfrm>
            <a:off x="-180975" y="0"/>
            <a:ext cx="10369550" cy="260350"/>
            <a:chOff x="-180528" y="0"/>
            <a:chExt cx="10369152" cy="260648"/>
          </a:xfrm>
        </p:grpSpPr>
        <p:sp>
          <p:nvSpPr>
            <p:cNvPr id="6" name="Прямоугольник 5"/>
            <p:cNvSpPr/>
            <p:nvPr/>
          </p:nvSpPr>
          <p:spPr>
            <a:xfrm>
              <a:off x="1260867" y="0"/>
              <a:ext cx="7919734" cy="246345"/>
            </a:xfrm>
            <a:prstGeom prst="rect">
              <a:avLst/>
            </a:prstGeom>
          </p:spPr>
          <p:txBody>
            <a:bodyPr>
              <a:spAutoFit/>
            </a:bodyPr>
            <a:lstStyle/>
            <a:p>
              <a:pPr fontAlgn="auto">
                <a:spcBef>
                  <a:spcPts val="0"/>
                </a:spcBef>
                <a:spcAft>
                  <a:spcPts val="0"/>
                </a:spcAft>
                <a:defRPr/>
              </a:pPr>
              <a:r>
                <a:rPr lang="ru-RU" sz="1000" b="1" cap="all" dirty="0">
                  <a:solidFill>
                    <a:schemeClr val="accent1">
                      <a:lumMod val="75000"/>
                    </a:schemeClr>
                  </a:solidFill>
                  <a:latin typeface="+mn-lt"/>
                  <a:cs typeface="Arial" panose="020B0604020202020204" pitchFamily="34" charset="0"/>
                </a:rPr>
                <a:t>Обязательное социальное страхование от несчастных случаев на производстве и профессиональных заболеваний</a:t>
              </a:r>
            </a:p>
          </p:txBody>
        </p:sp>
        <p:sp>
          <p:nvSpPr>
            <p:cNvPr id="7" name="Минус 6"/>
            <p:cNvSpPr/>
            <p:nvPr/>
          </p:nvSpPr>
          <p:spPr>
            <a:xfrm>
              <a:off x="-180528" y="189129"/>
              <a:ext cx="10369152" cy="715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grpSp>
      <p:sp>
        <p:nvSpPr>
          <p:cNvPr id="2" name="Прямоугольник 1"/>
          <p:cNvSpPr/>
          <p:nvPr/>
        </p:nvSpPr>
        <p:spPr>
          <a:xfrm>
            <a:off x="644525" y="869950"/>
            <a:ext cx="8424863" cy="1200150"/>
          </a:xfrm>
          <a:prstGeom prst="rect">
            <a:avLst/>
          </a:prstGeom>
        </p:spPr>
        <p:txBody>
          <a:bodyPr>
            <a:spAutoFit/>
          </a:bodyPr>
          <a:lstStyle/>
          <a:p>
            <a:pPr indent="450850" algn="ctr" fontAlgn="auto">
              <a:spcBef>
                <a:spcPts val="0"/>
              </a:spcBef>
              <a:spcAft>
                <a:spcPts val="0"/>
              </a:spcAft>
              <a:defRPr/>
            </a:pPr>
            <a:r>
              <a:rPr lang="ru-RU" b="1" dirty="0">
                <a:solidFill>
                  <a:schemeClr val="accent1">
                    <a:lumMod val="75000"/>
                  </a:schemeClr>
                </a:solidFill>
                <a:latin typeface="Arial" panose="020B0604020202020204" pitchFamily="34" charset="0"/>
                <a:cs typeface="Arial" panose="020B0604020202020204" pitchFamily="34" charset="0"/>
              </a:rPr>
              <a:t>В целях экономического стимулирования работодателей к улучшению условий труда </a:t>
            </a:r>
          </a:p>
          <a:p>
            <a:pPr indent="450850" algn="ctr" fontAlgn="auto">
              <a:spcBef>
                <a:spcPts val="0"/>
              </a:spcBef>
              <a:spcAft>
                <a:spcPts val="0"/>
              </a:spcAft>
              <a:defRPr/>
            </a:pPr>
            <a:r>
              <a:rPr lang="ru-RU" b="1" dirty="0">
                <a:solidFill>
                  <a:schemeClr val="accent1">
                    <a:lumMod val="75000"/>
                  </a:schemeClr>
                </a:solidFill>
                <a:latin typeface="Arial" panose="020B0604020202020204" pitchFamily="34" charset="0"/>
                <a:cs typeface="Arial" panose="020B0604020202020204" pitchFamily="34" charset="0"/>
              </a:rPr>
              <a:t>Фондом социального страхования Российской Федерации проводится работа по направлениям:</a:t>
            </a:r>
          </a:p>
        </p:txBody>
      </p:sp>
      <p:pic>
        <p:nvPicPr>
          <p:cNvPr id="4101" name="Picture 8" descr="COLLAGE__dlya_reliz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413" y="192088"/>
            <a:ext cx="944562" cy="94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trips dir="l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5"/>
          <p:cNvSpPr>
            <a:spLocks/>
          </p:cNvSpPr>
          <p:nvPr/>
        </p:nvSpPr>
        <p:spPr bwMode="auto">
          <a:xfrm>
            <a:off x="285750" y="1628775"/>
            <a:ext cx="8572500" cy="3544888"/>
          </a:xfrm>
          <a:prstGeom prst="rect">
            <a:avLst/>
          </a:prstGeom>
          <a:noFill/>
          <a:ln w="9525">
            <a:noFill/>
            <a:miter lim="800000"/>
            <a:headEnd/>
            <a:tailEnd/>
          </a:ln>
        </p:spPr>
        <p:txBody>
          <a:bodyPr anchorCtr="1"/>
          <a:lstStyle/>
          <a:p>
            <a:pPr marL="0" lvl="2" algn="just">
              <a:buClr>
                <a:schemeClr val="hlink"/>
              </a:buClr>
              <a:buSzPct val="110000"/>
              <a:defRPr/>
            </a:pPr>
            <a:r>
              <a:rPr lang="ru-RU" sz="2000" b="1" dirty="0">
                <a:solidFill>
                  <a:schemeClr val="accent1">
                    <a:lumMod val="50000"/>
                  </a:schemeClr>
                </a:solidFill>
              </a:rPr>
              <a:t>         </a:t>
            </a:r>
            <a:r>
              <a:rPr lang="ru-RU" b="1" dirty="0">
                <a:solidFill>
                  <a:srgbClr val="002060"/>
                </a:solidFill>
                <a:latin typeface="Arial" panose="020B0604020202020204" pitchFamily="34" charset="0"/>
                <a:cs typeface="Arial" panose="020B0604020202020204" pitchFamily="34" charset="0"/>
              </a:rPr>
              <a:t>В целях управления профессиональными рисками Фонд наряду со страхователями участвует в </a:t>
            </a:r>
            <a:r>
              <a:rPr lang="ru-RU" b="1" dirty="0" err="1">
                <a:solidFill>
                  <a:srgbClr val="002060"/>
                </a:solidFill>
                <a:latin typeface="Arial" panose="020B0604020202020204" pitchFamily="34" charset="0"/>
                <a:cs typeface="Arial" panose="020B0604020202020204" pitchFamily="34" charset="0"/>
              </a:rPr>
              <a:t>софинансировании</a:t>
            </a:r>
            <a:r>
              <a:rPr lang="ru-RU" b="1" dirty="0">
                <a:solidFill>
                  <a:srgbClr val="002060"/>
                </a:solidFill>
                <a:latin typeface="Arial" panose="020B0604020202020204" pitchFamily="34" charset="0"/>
                <a:cs typeface="Arial" panose="020B0604020202020204" pitchFamily="34" charset="0"/>
              </a:rPr>
              <a:t> целого ряда мероприятий, направленных на сокращение производственного травматизма и профессиональной заболеваемости.</a:t>
            </a:r>
          </a:p>
          <a:p>
            <a:pPr marL="0" lvl="2" indent="628650" algn="just" fontAlgn="auto">
              <a:spcBef>
                <a:spcPts val="0"/>
              </a:spcBef>
              <a:spcAft>
                <a:spcPts val="0"/>
              </a:spcAft>
              <a:buClr>
                <a:schemeClr val="hlink"/>
              </a:buClr>
              <a:buSzPct val="110000"/>
              <a:defRPr/>
            </a:pPr>
            <a:r>
              <a:rPr lang="ru-RU" b="1" dirty="0">
                <a:solidFill>
                  <a:srgbClr val="C00000"/>
                </a:solidFill>
                <a:latin typeface="Arial" panose="020B0604020202020204" pitchFamily="34" charset="0"/>
                <a:cs typeface="Arial" panose="020B0604020202020204" pitchFamily="34" charset="0"/>
              </a:rPr>
              <a:t>С 2001 года, Фонд принимает решения о направлении страхователями до 20 процентов сумм страховых взносов </a:t>
            </a:r>
            <a:r>
              <a:rPr lang="ru-RU" b="1" dirty="0">
                <a:solidFill>
                  <a:srgbClr val="002060"/>
                </a:solidFill>
                <a:latin typeface="Arial" panose="020B0604020202020204" pitchFamily="34" charset="0"/>
                <a:cs typeface="Arial" panose="020B0604020202020204" pitchFamily="34" charset="0"/>
              </a:rPr>
              <a:t>на обязательное социальное страхование от несчастных случаев на производстве и профессиональных заболеваний </a:t>
            </a:r>
            <a:r>
              <a:rPr lang="ru-RU" b="1" dirty="0">
                <a:solidFill>
                  <a:srgbClr val="C00000"/>
                </a:solidFill>
                <a:latin typeface="Arial" panose="020B0604020202020204" pitchFamily="34" charset="0"/>
                <a:cs typeface="Arial" panose="020B0604020202020204" pitchFamily="34" charset="0"/>
              </a:rPr>
              <a:t>на финансовое обеспечение предупредительных мер</a:t>
            </a:r>
          </a:p>
          <a:p>
            <a:pPr marL="0" lvl="2" algn="just" fontAlgn="auto">
              <a:spcBef>
                <a:spcPts val="0"/>
              </a:spcBef>
              <a:spcAft>
                <a:spcPts val="0"/>
              </a:spcAft>
              <a:buClr>
                <a:schemeClr val="hlink"/>
              </a:buClr>
              <a:buSzPct val="110000"/>
              <a:buFont typeface="Wingdings" pitchFamily="2" charset="2"/>
              <a:buNone/>
              <a:defRPr/>
            </a:pPr>
            <a:endParaRPr lang="ru-RU" sz="1600" b="1" dirty="0">
              <a:latin typeface="+mn-lt"/>
              <a:cs typeface="+mn-cs"/>
            </a:endParaRPr>
          </a:p>
        </p:txBody>
      </p:sp>
      <p:sp>
        <p:nvSpPr>
          <p:cNvPr id="13" name="TextBox 12"/>
          <p:cNvSpPr txBox="1"/>
          <p:nvPr/>
        </p:nvSpPr>
        <p:spPr>
          <a:xfrm>
            <a:off x="363538" y="514350"/>
            <a:ext cx="8488362" cy="839788"/>
          </a:xfrm>
          <a:prstGeom prst="rect">
            <a:avLst/>
          </a:prstGeom>
          <a:noFill/>
        </p:spPr>
        <p:txBody>
          <a:bodyPr>
            <a:spAutoFit/>
          </a:bodyPr>
          <a:lstStyle/>
          <a:p>
            <a:pPr marL="541338" algn="ctr" eaLnBrk="1" hangingPunct="1">
              <a:lnSpc>
                <a:spcPct val="90000"/>
              </a:lnSpc>
              <a:defRPr/>
            </a:pPr>
            <a:r>
              <a:rPr lang="ru-RU" b="1" dirty="0">
                <a:latin typeface="Georgia" pitchFamily="18" charset="0"/>
              </a:rPr>
              <a:t> </a:t>
            </a:r>
            <a:r>
              <a:rPr lang="ru-RU" b="1" dirty="0">
                <a:solidFill>
                  <a:schemeClr val="accent1">
                    <a:lumMod val="75000"/>
                  </a:schemeClr>
                </a:solidFill>
                <a:latin typeface="Arial" panose="020B0604020202020204" pitchFamily="34" charset="0"/>
                <a:cs typeface="+mn-cs"/>
              </a:rPr>
              <a:t>Финансовое обеспечение предупредительных мер</a:t>
            </a:r>
          </a:p>
          <a:p>
            <a:pPr marL="541338" algn="ctr" eaLnBrk="1" hangingPunct="1">
              <a:lnSpc>
                <a:spcPct val="90000"/>
              </a:lnSpc>
              <a:defRPr/>
            </a:pPr>
            <a:r>
              <a:rPr lang="ru-RU" b="1" dirty="0">
                <a:solidFill>
                  <a:schemeClr val="accent1">
                    <a:lumMod val="75000"/>
                  </a:schemeClr>
                </a:solidFill>
                <a:latin typeface="Arial" panose="020B0604020202020204" pitchFamily="34" charset="0"/>
                <a:cs typeface="+mn-cs"/>
              </a:rPr>
              <a:t>по сокращению производственного травматизма </a:t>
            </a:r>
          </a:p>
          <a:p>
            <a:pPr marL="541338" algn="ctr" eaLnBrk="1" hangingPunct="1">
              <a:lnSpc>
                <a:spcPct val="90000"/>
              </a:lnSpc>
              <a:defRPr/>
            </a:pPr>
            <a:r>
              <a:rPr lang="ru-RU" b="1" dirty="0">
                <a:solidFill>
                  <a:schemeClr val="accent1">
                    <a:lumMod val="75000"/>
                  </a:schemeClr>
                </a:solidFill>
                <a:latin typeface="Arial" panose="020B0604020202020204" pitchFamily="34" charset="0"/>
                <a:cs typeface="+mn-cs"/>
              </a:rPr>
              <a:t>и профессиональных заболеваний</a:t>
            </a:r>
          </a:p>
        </p:txBody>
      </p:sp>
      <p:grpSp>
        <p:nvGrpSpPr>
          <p:cNvPr id="5124" name="Группа 7"/>
          <p:cNvGrpSpPr>
            <a:grpSpLocks/>
          </p:cNvGrpSpPr>
          <p:nvPr/>
        </p:nvGrpSpPr>
        <p:grpSpPr bwMode="auto">
          <a:xfrm>
            <a:off x="428625" y="4572000"/>
            <a:ext cx="8231188" cy="1714500"/>
            <a:chOff x="214282" y="4643446"/>
            <a:chExt cx="8231231" cy="1785950"/>
          </a:xfrm>
        </p:grpSpPr>
        <p:grpSp>
          <p:nvGrpSpPr>
            <p:cNvPr id="5129" name="Группа 131"/>
            <p:cNvGrpSpPr>
              <a:grpSpLocks/>
            </p:cNvGrpSpPr>
            <p:nvPr/>
          </p:nvGrpSpPr>
          <p:grpSpPr bwMode="auto">
            <a:xfrm>
              <a:off x="3000364" y="4643446"/>
              <a:ext cx="5445149" cy="1714500"/>
              <a:chOff x="3194058" y="5357826"/>
              <a:chExt cx="5230835" cy="1285864"/>
            </a:xfrm>
          </p:grpSpPr>
          <p:pic>
            <p:nvPicPr>
              <p:cNvPr id="5131" name="Picture 23" descr="20130221"/>
              <p:cNvPicPr>
                <a:picLocks noChangeAspect="1" noChangeArrowheads="1"/>
              </p:cNvPicPr>
              <p:nvPr/>
            </p:nvPicPr>
            <p:blipFill>
              <a:blip r:embed="rId2">
                <a:lum bright="10000"/>
                <a:extLst>
                  <a:ext uri="{28A0092B-C50C-407E-A947-70E740481C1C}">
                    <a14:useLocalDpi xmlns:a14="http://schemas.microsoft.com/office/drawing/2010/main" val="0"/>
                  </a:ext>
                </a:extLst>
              </a:blip>
              <a:srcRect/>
              <a:stretch>
                <a:fillRect/>
              </a:stretch>
            </p:blipFill>
            <p:spPr bwMode="auto">
              <a:xfrm>
                <a:off x="3194054" y="5357826"/>
                <a:ext cx="3143078" cy="1286122"/>
              </a:xfrm>
              <a:prstGeom prst="rect">
                <a:avLst/>
              </a:prstGeom>
              <a:noFill/>
              <a:ln>
                <a:noFill/>
              </a:ln>
              <a:effectLst>
                <a:outerShdw dist="107763" dir="81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2" name="Picture 25" descr="travma">
                <a:hlinkClick r:id="rId3"/>
              </p:cNvPr>
              <p:cNvPicPr>
                <a:picLocks noChangeAspect="1" noChangeArrowheads="1"/>
              </p:cNvPicPr>
              <p:nvPr/>
            </p:nvPicPr>
            <p:blipFill>
              <a:blip r:embed="rId4">
                <a:lum bright="10000"/>
                <a:extLst>
                  <a:ext uri="{28A0092B-C50C-407E-A947-70E740481C1C}">
                    <a14:useLocalDpi xmlns:a14="http://schemas.microsoft.com/office/drawing/2010/main" val="0"/>
                  </a:ext>
                </a:extLst>
              </a:blip>
              <a:srcRect/>
              <a:stretch>
                <a:fillRect/>
              </a:stretch>
            </p:blipFill>
            <p:spPr bwMode="auto">
              <a:xfrm>
                <a:off x="6408809" y="5357826"/>
                <a:ext cx="2016084" cy="1286122"/>
              </a:xfrm>
              <a:prstGeom prst="rect">
                <a:avLst/>
              </a:prstGeom>
              <a:noFill/>
              <a:ln>
                <a:noFill/>
              </a:ln>
              <a:effectLst>
                <a:outerShdw dist="10776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130" name="Picture 10" descr="e8f02b744035851b5cb1e545405b"/>
            <p:cNvPicPr>
              <a:picLocks noChangeAspect="1" noChangeArrowheads="1"/>
            </p:cNvPicPr>
            <p:nvPr/>
          </p:nvPicPr>
          <p:blipFill>
            <a:blip r:embed="rId5">
              <a:lum bright="10000"/>
              <a:extLst>
                <a:ext uri="{28A0092B-C50C-407E-A947-70E740481C1C}">
                  <a14:useLocalDpi xmlns:a14="http://schemas.microsoft.com/office/drawing/2010/main" val="0"/>
                </a:ext>
              </a:extLst>
            </a:blip>
            <a:srcRect b="11569"/>
            <a:stretch>
              <a:fillRect/>
            </a:stretch>
          </p:blipFill>
          <p:spPr bwMode="auto">
            <a:xfrm>
              <a:off x="214282" y="4643446"/>
              <a:ext cx="2571763" cy="1785950"/>
            </a:xfrm>
            <a:prstGeom prst="rect">
              <a:avLst/>
            </a:prstGeom>
            <a:noFill/>
            <a:ln>
              <a:noFill/>
            </a:ln>
            <a:effectLst>
              <a:outerShdw dist="107763" dir="81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125" name="Группа 40"/>
          <p:cNvGrpSpPr>
            <a:grpSpLocks/>
          </p:cNvGrpSpPr>
          <p:nvPr/>
        </p:nvGrpSpPr>
        <p:grpSpPr bwMode="auto">
          <a:xfrm>
            <a:off x="-180975" y="0"/>
            <a:ext cx="10369550" cy="260350"/>
            <a:chOff x="-180528" y="0"/>
            <a:chExt cx="10369152" cy="260648"/>
          </a:xfrm>
        </p:grpSpPr>
        <p:sp>
          <p:nvSpPr>
            <p:cNvPr id="22" name="Прямоугольник 21"/>
            <p:cNvSpPr/>
            <p:nvPr/>
          </p:nvSpPr>
          <p:spPr>
            <a:xfrm>
              <a:off x="1260867" y="0"/>
              <a:ext cx="7919734" cy="246345"/>
            </a:xfrm>
            <a:prstGeom prst="rect">
              <a:avLst/>
            </a:prstGeom>
          </p:spPr>
          <p:txBody>
            <a:bodyPr>
              <a:spAutoFit/>
            </a:bodyPr>
            <a:lstStyle/>
            <a:p>
              <a:pPr fontAlgn="auto">
                <a:spcBef>
                  <a:spcPts val="0"/>
                </a:spcBef>
                <a:spcAft>
                  <a:spcPts val="0"/>
                </a:spcAft>
                <a:defRPr/>
              </a:pPr>
              <a:r>
                <a:rPr lang="ru-RU" sz="1000" b="1" cap="all" dirty="0">
                  <a:solidFill>
                    <a:schemeClr val="accent1">
                      <a:lumMod val="75000"/>
                    </a:schemeClr>
                  </a:solidFill>
                  <a:latin typeface="+mn-lt"/>
                  <a:cs typeface="Arial" panose="020B0604020202020204" pitchFamily="34" charset="0"/>
                </a:rPr>
                <a:t>Обязательное социальное страхование от несчастных случаев на производстве и профессиональных заболеваний</a:t>
              </a:r>
            </a:p>
          </p:txBody>
        </p:sp>
        <p:sp>
          <p:nvSpPr>
            <p:cNvPr id="23" name="Минус 22"/>
            <p:cNvSpPr/>
            <p:nvPr/>
          </p:nvSpPr>
          <p:spPr>
            <a:xfrm>
              <a:off x="-180528" y="189129"/>
              <a:ext cx="10369152" cy="715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grpSp>
      <p:pic>
        <p:nvPicPr>
          <p:cNvPr id="5126" name="Picture 14" descr="COLLAGE__dlya_reliz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5913" y="155575"/>
            <a:ext cx="944562"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Подзаголовок 2"/>
          <p:cNvSpPr txBox="1">
            <a:spLocks/>
          </p:cNvSpPr>
          <p:nvPr/>
        </p:nvSpPr>
        <p:spPr>
          <a:xfrm>
            <a:off x="827088" y="396875"/>
            <a:ext cx="8143875" cy="928688"/>
          </a:xfrm>
          <a:prstGeom prst="rect">
            <a:avLst/>
          </a:prstGeom>
        </p:spPr>
        <p:txBody>
          <a:bodyPr/>
          <a:lstStyle/>
          <a:p>
            <a:pPr indent="-342900" algn="ctr" eaLnBrk="1" fontAlgn="auto" hangingPunct="1">
              <a:lnSpc>
                <a:spcPts val="1900"/>
              </a:lnSpc>
              <a:spcBef>
                <a:spcPts val="0"/>
              </a:spcBef>
              <a:spcAft>
                <a:spcPts val="0"/>
              </a:spcAft>
              <a:defRPr/>
            </a:pPr>
            <a:r>
              <a:rPr lang="ru-RU" b="1" dirty="0">
                <a:solidFill>
                  <a:schemeClr val="accent1">
                    <a:lumMod val="75000"/>
                  </a:schemeClr>
                </a:solidFill>
                <a:latin typeface="+mn-lt"/>
                <a:cs typeface="+mn-cs"/>
              </a:rPr>
              <a:t>Порядок  и условия финансового обеспечения предупредительных мер </a:t>
            </a:r>
          </a:p>
          <a:p>
            <a:pPr indent="-342900" algn="ctr" eaLnBrk="1" fontAlgn="auto" hangingPunct="1">
              <a:lnSpc>
                <a:spcPts val="1900"/>
              </a:lnSpc>
              <a:spcBef>
                <a:spcPts val="0"/>
              </a:spcBef>
              <a:spcAft>
                <a:spcPts val="0"/>
              </a:spcAft>
              <a:defRPr/>
            </a:pPr>
            <a:r>
              <a:rPr lang="ru-RU" b="1" dirty="0">
                <a:solidFill>
                  <a:schemeClr val="accent1">
                    <a:lumMod val="75000"/>
                  </a:schemeClr>
                </a:solidFill>
                <a:latin typeface="+mn-lt"/>
                <a:cs typeface="+mn-cs"/>
              </a:rPr>
              <a:t>по сокращению производственного травматизма и </a:t>
            </a:r>
          </a:p>
          <a:p>
            <a:pPr indent="-342900" algn="ctr" eaLnBrk="1" fontAlgn="auto" hangingPunct="1">
              <a:lnSpc>
                <a:spcPts val="1900"/>
              </a:lnSpc>
              <a:spcBef>
                <a:spcPts val="0"/>
              </a:spcBef>
              <a:spcAft>
                <a:spcPts val="0"/>
              </a:spcAft>
              <a:defRPr/>
            </a:pPr>
            <a:r>
              <a:rPr lang="ru-RU" b="1" dirty="0">
                <a:solidFill>
                  <a:schemeClr val="accent1">
                    <a:lumMod val="75000"/>
                  </a:schemeClr>
                </a:solidFill>
                <a:latin typeface="+mn-lt"/>
                <a:cs typeface="+mn-cs"/>
              </a:rPr>
              <a:t>профессиональных заболеваний работников</a:t>
            </a:r>
          </a:p>
        </p:txBody>
      </p:sp>
      <p:sp>
        <p:nvSpPr>
          <p:cNvPr id="11" name="Rectangle 3" descr="Rectangle: Click to edit Master text styles&#10;Second level&#10;Third level&#10;Fourth level&#10;Fifth level"/>
          <p:cNvSpPr>
            <a:spLocks noChangeArrowheads="1"/>
          </p:cNvSpPr>
          <p:nvPr/>
        </p:nvSpPr>
        <p:spPr bwMode="auto">
          <a:xfrm>
            <a:off x="179388" y="2133600"/>
            <a:ext cx="8791575" cy="1435100"/>
          </a:xfrm>
          <a:prstGeom prst="rect">
            <a:avLst/>
          </a:prstGeom>
          <a:noFill/>
          <a:ln w="9525">
            <a:noFill/>
            <a:miter lim="800000"/>
            <a:headEnd/>
            <a:tailEnd/>
          </a:ln>
        </p:spPr>
        <p:txBody>
          <a:bodyPr lIns="0" rIns="180000"/>
          <a:lstStyle/>
          <a:p>
            <a:pPr marL="342900" indent="-342900" algn="just" eaLnBrk="1" fontAlgn="auto" hangingPunct="1">
              <a:lnSpc>
                <a:spcPts val="1800"/>
              </a:lnSpc>
              <a:spcBef>
                <a:spcPts val="0"/>
              </a:spcBef>
              <a:spcAft>
                <a:spcPts val="600"/>
              </a:spcAft>
              <a:buClr>
                <a:srgbClr val="CC3300"/>
              </a:buClr>
              <a:buSzPct val="120000"/>
              <a:buFontTx/>
              <a:buBlip>
                <a:blip r:embed="rId2"/>
              </a:buBlip>
              <a:defRPr/>
            </a:pPr>
            <a:r>
              <a:rPr lang="ru-RU" b="1" dirty="0">
                <a:solidFill>
                  <a:srgbClr val="C00000"/>
                </a:solidFill>
                <a:latin typeface="+mn-lt"/>
                <a:cs typeface="+mn-cs"/>
              </a:rPr>
              <a:t>Приказ Минтруда России от </a:t>
            </a:r>
            <a:r>
              <a:rPr lang="en-US" b="1" dirty="0">
                <a:solidFill>
                  <a:srgbClr val="C00000"/>
                </a:solidFill>
                <a:latin typeface="+mn-lt"/>
                <a:cs typeface="+mn-cs"/>
              </a:rPr>
              <a:t>1</a:t>
            </a:r>
            <a:r>
              <a:rPr lang="ru-RU" b="1" dirty="0">
                <a:solidFill>
                  <a:srgbClr val="C00000"/>
                </a:solidFill>
                <a:latin typeface="+mn-lt"/>
                <a:cs typeface="+mn-cs"/>
              </a:rPr>
              <a:t>4 июля 2021 г.  № 467н </a:t>
            </a:r>
          </a:p>
          <a:p>
            <a:pPr marL="342900" indent="-342900" algn="just" eaLnBrk="1" fontAlgn="auto" hangingPunct="1">
              <a:lnSpc>
                <a:spcPts val="1700"/>
              </a:lnSpc>
              <a:spcBef>
                <a:spcPts val="0"/>
              </a:spcBef>
              <a:spcAft>
                <a:spcPts val="0"/>
              </a:spcAft>
              <a:defRPr/>
            </a:pPr>
            <a:r>
              <a:rPr lang="ru-RU" b="1" dirty="0">
                <a:solidFill>
                  <a:srgbClr val="000000"/>
                </a:solidFill>
                <a:latin typeface="+mn-lt"/>
                <a:cs typeface="+mn-cs"/>
              </a:rPr>
              <a:t>      </a:t>
            </a:r>
            <a:r>
              <a:rPr lang="ru-RU" b="1" dirty="0">
                <a:solidFill>
                  <a:srgbClr val="002060"/>
                </a:solidFill>
                <a:latin typeface="+mn-lt"/>
                <a:cs typeface="+mn-cs"/>
              </a:rPr>
              <a:t>«Об утверждении Правил обеспечения  предупредительных мер  по сокращению  производственного  травматизма  и профессиональных заболеваний работников и </a:t>
            </a:r>
            <a:r>
              <a:rPr lang="ru-RU" b="1" dirty="0" err="1">
                <a:solidFill>
                  <a:srgbClr val="002060"/>
                </a:solidFill>
                <a:latin typeface="+mn-lt"/>
                <a:cs typeface="+mn-cs"/>
              </a:rPr>
              <a:t>санаторно</a:t>
            </a:r>
            <a:r>
              <a:rPr lang="ru-RU" b="1" dirty="0">
                <a:solidFill>
                  <a:srgbClr val="002060"/>
                </a:solidFill>
                <a:latin typeface="+mn-lt"/>
                <a:cs typeface="+mn-cs"/>
              </a:rPr>
              <a:t> - курортного лечения работников,  занятых на работах с вредными и (или) опасными производственными факторами» </a:t>
            </a:r>
          </a:p>
          <a:p>
            <a:pPr marL="342900" indent="-342900" algn="just" eaLnBrk="1" fontAlgn="auto" hangingPunct="1">
              <a:lnSpc>
                <a:spcPts val="1800"/>
              </a:lnSpc>
              <a:spcBef>
                <a:spcPts val="0"/>
              </a:spcBef>
              <a:spcAft>
                <a:spcPts val="0"/>
              </a:spcAft>
              <a:defRPr/>
            </a:pPr>
            <a:r>
              <a:rPr lang="ru-RU" sz="1600" b="1" i="1" dirty="0">
                <a:solidFill>
                  <a:schemeClr val="accent1">
                    <a:lumMod val="75000"/>
                  </a:schemeClr>
                </a:solidFill>
                <a:latin typeface="+mn-lt"/>
                <a:cs typeface="+mn-cs"/>
              </a:rPr>
              <a:t>    </a:t>
            </a:r>
            <a:endParaRPr lang="ru-RU" b="1" dirty="0">
              <a:solidFill>
                <a:srgbClr val="000000"/>
              </a:solidFill>
              <a:latin typeface="+mn-lt"/>
              <a:cs typeface="+mn-cs"/>
            </a:endParaRPr>
          </a:p>
        </p:txBody>
      </p:sp>
      <p:sp>
        <p:nvSpPr>
          <p:cNvPr id="13" name="Rectangle 3" descr="Rectangle: Click to edit Master text styles&#10;Second level&#10;Third level&#10;Fourth level&#10;Fifth level"/>
          <p:cNvSpPr>
            <a:spLocks noChangeArrowheads="1"/>
          </p:cNvSpPr>
          <p:nvPr/>
        </p:nvSpPr>
        <p:spPr bwMode="auto">
          <a:xfrm>
            <a:off x="179388" y="3568700"/>
            <a:ext cx="8856662" cy="3027363"/>
          </a:xfrm>
          <a:prstGeom prst="rect">
            <a:avLst/>
          </a:prstGeom>
          <a:noFill/>
          <a:ln w="9525">
            <a:noFill/>
            <a:miter lim="800000"/>
            <a:headEnd/>
            <a:tailEnd/>
          </a:ln>
        </p:spPr>
        <p:txBody>
          <a:bodyPr lIns="0" rIns="180000"/>
          <a:lstStyle/>
          <a:p>
            <a:pPr marL="342900" indent="-342900" algn="just" eaLnBrk="1" fontAlgn="auto" hangingPunct="1">
              <a:lnSpc>
                <a:spcPts val="1800"/>
              </a:lnSpc>
              <a:spcBef>
                <a:spcPts val="0"/>
              </a:spcBef>
              <a:spcAft>
                <a:spcPts val="600"/>
              </a:spcAft>
              <a:buClr>
                <a:srgbClr val="CC3300"/>
              </a:buClr>
              <a:buSzPct val="120000"/>
              <a:buFontTx/>
              <a:buBlip>
                <a:blip r:embed="rId2"/>
              </a:buBlip>
              <a:defRPr/>
            </a:pPr>
            <a:r>
              <a:rPr lang="ru-RU" b="1" dirty="0">
                <a:solidFill>
                  <a:srgbClr val="C00000"/>
                </a:solidFill>
                <a:latin typeface="+mn-lt"/>
                <a:cs typeface="+mn-cs"/>
              </a:rPr>
              <a:t>Приказ Минтруда России от 7 мая 2019 г.  № 237</a:t>
            </a:r>
          </a:p>
          <a:p>
            <a:pPr marL="342900" indent="-342900" algn="just" eaLnBrk="1" fontAlgn="auto" hangingPunct="1">
              <a:lnSpc>
                <a:spcPts val="1700"/>
              </a:lnSpc>
              <a:spcBef>
                <a:spcPts val="0"/>
              </a:spcBef>
              <a:spcAft>
                <a:spcPts val="0"/>
              </a:spcAft>
              <a:buClr>
                <a:srgbClr val="CC3300"/>
              </a:buClr>
              <a:buSzPct val="120000"/>
              <a:buFont typeface="Wingdings" pitchFamily="2" charset="2"/>
              <a:buNone/>
              <a:defRPr/>
            </a:pPr>
            <a:r>
              <a:rPr lang="ru-RU" b="1" dirty="0">
                <a:solidFill>
                  <a:srgbClr val="000000"/>
                </a:solidFill>
                <a:latin typeface="+mn-lt"/>
                <a:cs typeface="+mn-cs"/>
              </a:rPr>
              <a:t>      </a:t>
            </a:r>
            <a:r>
              <a:rPr lang="ru-RU" b="1" dirty="0">
                <a:solidFill>
                  <a:srgbClr val="002060"/>
                </a:solidFill>
                <a:latin typeface="+mn-lt"/>
                <a:cs typeface="+mn-cs"/>
              </a:rPr>
              <a:t>«Об утверждении административного регламента предоставления Фондом социального страхования Российской Федерации государственной услуги по принятию решения о финансовом обеспечении предупредительных мер по сокращению производственного травматизма и профессиональных заболеваний работников и санаторно-курортного лечения работников, занятых на работах с вредными и (или) опасными производственными факторами»</a:t>
            </a:r>
          </a:p>
          <a:p>
            <a:pPr marL="342900" indent="-342900" algn="just" eaLnBrk="1" fontAlgn="auto" hangingPunct="1">
              <a:lnSpc>
                <a:spcPts val="1800"/>
              </a:lnSpc>
              <a:spcBef>
                <a:spcPts val="0"/>
              </a:spcBef>
              <a:spcAft>
                <a:spcPts val="0"/>
              </a:spcAft>
              <a:buClr>
                <a:srgbClr val="CC3300"/>
              </a:buClr>
              <a:buSzPct val="120000"/>
              <a:buFont typeface="Wingdings" pitchFamily="2" charset="2"/>
              <a:buNone/>
              <a:defRPr/>
            </a:pPr>
            <a:r>
              <a:rPr lang="ru-RU" sz="1600" b="1" dirty="0">
                <a:solidFill>
                  <a:srgbClr val="000000"/>
                </a:solidFill>
                <a:latin typeface="+mn-lt"/>
                <a:cs typeface="+mn-cs"/>
              </a:rPr>
              <a:t>      </a:t>
            </a:r>
            <a:endParaRPr lang="ru-RU" sz="1600" b="1" i="1" dirty="0">
              <a:solidFill>
                <a:schemeClr val="accent1">
                  <a:lumMod val="75000"/>
                </a:schemeClr>
              </a:solidFill>
              <a:latin typeface="+mn-lt"/>
              <a:cs typeface="+mn-cs"/>
            </a:endParaRPr>
          </a:p>
        </p:txBody>
      </p:sp>
      <p:sp>
        <p:nvSpPr>
          <p:cNvPr id="10" name="Rectangle 3" descr="Rectangle: Click to edit Master text styles&#10;Second level&#10;Third level&#10;Fourth level&#10;Fifth level"/>
          <p:cNvSpPr>
            <a:spLocks noChangeArrowheads="1"/>
          </p:cNvSpPr>
          <p:nvPr/>
        </p:nvSpPr>
        <p:spPr bwMode="auto">
          <a:xfrm>
            <a:off x="179388" y="1325563"/>
            <a:ext cx="8856662" cy="879475"/>
          </a:xfrm>
          <a:prstGeom prst="rect">
            <a:avLst/>
          </a:prstGeom>
          <a:noFill/>
          <a:ln w="9525">
            <a:noFill/>
            <a:miter lim="800000"/>
            <a:headEnd/>
            <a:tailEnd/>
          </a:ln>
        </p:spPr>
        <p:txBody>
          <a:bodyPr lIns="0" rIns="180000"/>
          <a:lstStyle/>
          <a:p>
            <a:pPr marL="342900" indent="-342900" algn="just" eaLnBrk="1" hangingPunct="1">
              <a:lnSpc>
                <a:spcPts val="1800"/>
              </a:lnSpc>
              <a:spcBef>
                <a:spcPts val="0"/>
              </a:spcBef>
              <a:spcAft>
                <a:spcPts val="600"/>
              </a:spcAft>
              <a:buClr>
                <a:srgbClr val="CC3300"/>
              </a:buClr>
              <a:buSzPct val="120000"/>
              <a:buFontTx/>
              <a:buBlip>
                <a:blip r:embed="rId2"/>
              </a:buBlip>
              <a:defRPr/>
            </a:pPr>
            <a:r>
              <a:rPr lang="ru-RU" b="1" dirty="0">
                <a:solidFill>
                  <a:srgbClr val="C00000"/>
                </a:solidFill>
                <a:latin typeface="+mn-lt"/>
                <a:cs typeface="+mn-cs"/>
              </a:rPr>
              <a:t>Федеральный закон от 5 декабря 2022 г. №467-ФЗ </a:t>
            </a:r>
            <a:r>
              <a:rPr lang="ru-RU" altLang="ru-RU" b="1" dirty="0">
                <a:solidFill>
                  <a:srgbClr val="002060"/>
                </a:solidFill>
                <a:latin typeface="+mn-lt"/>
                <a:cs typeface="+mn-cs"/>
              </a:rPr>
              <a:t>«О бюджете Фонда пенсионного и социального страхования Российской Федерации на 2023 год и на плановый период 2024 и 2025 годов»</a:t>
            </a:r>
            <a:r>
              <a:rPr lang="ru-RU" b="1" dirty="0">
                <a:solidFill>
                  <a:srgbClr val="002060"/>
                </a:solidFill>
                <a:latin typeface="+mn-lt"/>
                <a:cs typeface="+mn-cs"/>
              </a:rPr>
              <a:t> </a:t>
            </a:r>
            <a:endParaRPr lang="ru-RU" sz="1600" b="1" i="1" dirty="0">
              <a:solidFill>
                <a:schemeClr val="accent1">
                  <a:lumMod val="75000"/>
                </a:schemeClr>
              </a:solidFill>
              <a:latin typeface="+mn-lt"/>
              <a:cs typeface="+mn-cs"/>
            </a:endParaRPr>
          </a:p>
        </p:txBody>
      </p:sp>
      <p:grpSp>
        <p:nvGrpSpPr>
          <p:cNvPr id="6150" name="Группа 40"/>
          <p:cNvGrpSpPr>
            <a:grpSpLocks/>
          </p:cNvGrpSpPr>
          <p:nvPr/>
        </p:nvGrpSpPr>
        <p:grpSpPr bwMode="auto">
          <a:xfrm>
            <a:off x="-180975" y="0"/>
            <a:ext cx="10369550" cy="260350"/>
            <a:chOff x="-180528" y="0"/>
            <a:chExt cx="10369152" cy="260648"/>
          </a:xfrm>
        </p:grpSpPr>
        <p:sp>
          <p:nvSpPr>
            <p:cNvPr id="9" name="Прямоугольник 8"/>
            <p:cNvSpPr/>
            <p:nvPr/>
          </p:nvSpPr>
          <p:spPr>
            <a:xfrm>
              <a:off x="1260867" y="0"/>
              <a:ext cx="7919734" cy="246345"/>
            </a:xfrm>
            <a:prstGeom prst="rect">
              <a:avLst/>
            </a:prstGeom>
          </p:spPr>
          <p:txBody>
            <a:bodyPr>
              <a:spAutoFit/>
            </a:bodyPr>
            <a:lstStyle/>
            <a:p>
              <a:pPr fontAlgn="auto">
                <a:spcBef>
                  <a:spcPts val="0"/>
                </a:spcBef>
                <a:spcAft>
                  <a:spcPts val="0"/>
                </a:spcAft>
                <a:defRPr/>
              </a:pPr>
              <a:r>
                <a:rPr lang="ru-RU" sz="1000" b="1" cap="all" dirty="0">
                  <a:solidFill>
                    <a:schemeClr val="accent1">
                      <a:lumMod val="75000"/>
                    </a:schemeClr>
                  </a:solidFill>
                  <a:latin typeface="+mn-lt"/>
                  <a:cs typeface="Arial" panose="020B0604020202020204" pitchFamily="34" charset="0"/>
                </a:rPr>
                <a:t>Обязательное социальное страхование от несчастных случаев на производстве и профессиональных заболеваний</a:t>
              </a:r>
            </a:p>
          </p:txBody>
        </p:sp>
        <p:sp>
          <p:nvSpPr>
            <p:cNvPr id="12" name="Минус 11"/>
            <p:cNvSpPr/>
            <p:nvPr/>
          </p:nvSpPr>
          <p:spPr>
            <a:xfrm>
              <a:off x="-180528" y="189129"/>
              <a:ext cx="10369152" cy="715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grpSp>
      <p:pic>
        <p:nvPicPr>
          <p:cNvPr id="6151" name="Picture 11" descr="COLLAGE__dlya_reliz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107950"/>
            <a:ext cx="944562"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0" name="Group 9"/>
          <p:cNvGrpSpPr>
            <a:grpSpLocks/>
          </p:cNvGrpSpPr>
          <p:nvPr/>
        </p:nvGrpSpPr>
        <p:grpSpPr bwMode="auto">
          <a:xfrm>
            <a:off x="1258888" y="352425"/>
            <a:ext cx="7019925" cy="700088"/>
            <a:chOff x="672" y="144"/>
            <a:chExt cx="4944" cy="672"/>
          </a:xfrm>
        </p:grpSpPr>
        <p:sp>
          <p:nvSpPr>
            <p:cNvPr id="215050" name="Line 10"/>
            <p:cNvSpPr>
              <a:spLocks noChangeShapeType="1"/>
            </p:cNvSpPr>
            <p:nvPr/>
          </p:nvSpPr>
          <p:spPr bwMode="auto">
            <a:xfrm>
              <a:off x="714" y="144"/>
              <a:ext cx="0" cy="672"/>
            </a:xfrm>
            <a:prstGeom prst="line">
              <a:avLst/>
            </a:prstGeom>
            <a:noFill/>
            <a:ln w="9525">
              <a:noFill/>
              <a:round/>
              <a:headEnd/>
              <a:tailEnd/>
            </a:ln>
            <a:effectLst/>
          </p:spPr>
          <p:txBody>
            <a:bodyPr anchor="ctr"/>
            <a:lstStyle/>
            <a:p>
              <a:pPr eaLnBrk="1" hangingPunct="1">
                <a:defRPr/>
              </a:pPr>
              <a:endParaRPr lang="ru-RU">
                <a:effectLst>
                  <a:outerShdw blurRad="38100" dist="38100" dir="2700000" algn="tl">
                    <a:srgbClr val="000000">
                      <a:alpha val="43137"/>
                    </a:srgbClr>
                  </a:outerShdw>
                </a:effectLst>
              </a:endParaRPr>
            </a:p>
          </p:txBody>
        </p:sp>
        <p:sp>
          <p:nvSpPr>
            <p:cNvPr id="215051" name="Line 11"/>
            <p:cNvSpPr>
              <a:spLocks noChangeShapeType="1"/>
            </p:cNvSpPr>
            <p:nvPr/>
          </p:nvSpPr>
          <p:spPr bwMode="auto">
            <a:xfrm>
              <a:off x="672" y="144"/>
              <a:ext cx="4944" cy="0"/>
            </a:xfrm>
            <a:prstGeom prst="line">
              <a:avLst/>
            </a:prstGeom>
            <a:noFill/>
            <a:ln w="9525">
              <a:noFill/>
              <a:round/>
              <a:headEnd/>
              <a:tailEnd/>
            </a:ln>
            <a:effectLst/>
          </p:spPr>
          <p:txBody>
            <a:bodyPr anchor="ctr"/>
            <a:lstStyle/>
            <a:p>
              <a:pPr eaLnBrk="1" hangingPunct="1">
                <a:defRPr/>
              </a:pPr>
              <a:endParaRPr lang="ru-RU">
                <a:effectLst>
                  <a:outerShdw blurRad="38100" dist="38100" dir="2700000" algn="tl">
                    <a:srgbClr val="000000">
                      <a:alpha val="43137"/>
                    </a:srgbClr>
                  </a:outerShdw>
                </a:effectLst>
              </a:endParaRPr>
            </a:p>
          </p:txBody>
        </p:sp>
      </p:grpSp>
      <p:sp>
        <p:nvSpPr>
          <p:cNvPr id="7171" name="Rectangle 15"/>
          <p:cNvSpPr>
            <a:spLocks noChangeArrowheads="1"/>
          </p:cNvSpPr>
          <p:nvPr/>
        </p:nvSpPr>
        <p:spPr bwMode="auto">
          <a:xfrm>
            <a:off x="755650" y="115888"/>
            <a:ext cx="8388350"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nSpc>
                <a:spcPct val="110000"/>
              </a:lnSpc>
              <a:spcBef>
                <a:spcPct val="0"/>
              </a:spcBef>
              <a:buFontTx/>
              <a:buNone/>
            </a:pPr>
            <a:endParaRPr lang="ru-RU" altLang="ru-RU" sz="1000">
              <a:solidFill>
                <a:srgbClr val="000099"/>
              </a:solidFill>
              <a:latin typeface="Garamond" pitchFamily="18" charset="0"/>
            </a:endParaRPr>
          </a:p>
        </p:txBody>
      </p:sp>
      <p:sp>
        <p:nvSpPr>
          <p:cNvPr id="16389" name="Прямоугольник 12"/>
          <p:cNvSpPr>
            <a:spLocks noChangeArrowheads="1"/>
          </p:cNvSpPr>
          <p:nvPr/>
        </p:nvSpPr>
        <p:spPr bwMode="auto">
          <a:xfrm>
            <a:off x="431800" y="333375"/>
            <a:ext cx="8712200" cy="1554163"/>
          </a:xfrm>
          <a:prstGeom prst="rect">
            <a:avLst/>
          </a:prstGeom>
          <a:no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ts val="1900"/>
              </a:lnSpc>
              <a:defRPr/>
            </a:pPr>
            <a:r>
              <a:rPr lang="ru-RU" altLang="ru-RU" sz="1600" b="1" dirty="0" smtClean="0">
                <a:solidFill>
                  <a:schemeClr val="accent1">
                    <a:lumMod val="75000"/>
                  </a:schemeClr>
                </a:solidFill>
                <a:cs typeface="+mn-cs"/>
              </a:rPr>
              <a:t>Приказ Минтруда России от 14.07.2021 № 467н </a:t>
            </a:r>
          </a:p>
          <a:p>
            <a:pPr algn="ctr">
              <a:lnSpc>
                <a:spcPts val="1900"/>
              </a:lnSpc>
              <a:defRPr/>
            </a:pPr>
            <a:r>
              <a:rPr lang="ru-RU" altLang="ru-RU" sz="1600" b="1" dirty="0" smtClean="0">
                <a:solidFill>
                  <a:schemeClr val="accent1">
                    <a:lumMod val="75000"/>
                  </a:schemeClr>
                </a:solidFill>
                <a:cs typeface="+mn-cs"/>
              </a:rPr>
              <a:t>            «Об утверждении Правил финансового обеспечения  предупредительных мер по сокращению производственного травматизма и профессиональных заболеваний работников и санаторно-курортного лечения работников, занятых на работах с вредными и (или) опасными производственными факторами»</a:t>
            </a:r>
          </a:p>
          <a:p>
            <a:pPr algn="ctr" eaLnBrk="1" hangingPunct="1">
              <a:lnSpc>
                <a:spcPts val="1900"/>
              </a:lnSpc>
              <a:defRPr/>
            </a:pPr>
            <a:endParaRPr lang="ru-RU" altLang="ru-RU" sz="1600" b="1" i="1" dirty="0" smtClean="0">
              <a:solidFill>
                <a:schemeClr val="tx2">
                  <a:lumMod val="75000"/>
                </a:schemeClr>
              </a:solidFill>
              <a:latin typeface="+mn-lt"/>
              <a:cs typeface="Times New Roman" pitchFamily="18" charset="0"/>
            </a:endParaRPr>
          </a:p>
        </p:txBody>
      </p:sp>
      <p:grpSp>
        <p:nvGrpSpPr>
          <p:cNvPr id="7173" name="Группа 40"/>
          <p:cNvGrpSpPr>
            <a:grpSpLocks/>
          </p:cNvGrpSpPr>
          <p:nvPr/>
        </p:nvGrpSpPr>
        <p:grpSpPr bwMode="auto">
          <a:xfrm>
            <a:off x="-180975" y="0"/>
            <a:ext cx="10369550" cy="260350"/>
            <a:chOff x="-180528" y="0"/>
            <a:chExt cx="10369152" cy="260648"/>
          </a:xfrm>
        </p:grpSpPr>
        <p:sp>
          <p:nvSpPr>
            <p:cNvPr id="11" name="Прямоугольник 10"/>
            <p:cNvSpPr/>
            <p:nvPr/>
          </p:nvSpPr>
          <p:spPr>
            <a:xfrm>
              <a:off x="1260867" y="0"/>
              <a:ext cx="7919734" cy="246345"/>
            </a:xfrm>
            <a:prstGeom prst="rect">
              <a:avLst/>
            </a:prstGeom>
          </p:spPr>
          <p:txBody>
            <a:bodyPr>
              <a:spAutoFit/>
            </a:bodyPr>
            <a:lstStyle/>
            <a:p>
              <a:pPr fontAlgn="auto">
                <a:spcBef>
                  <a:spcPts val="0"/>
                </a:spcBef>
                <a:spcAft>
                  <a:spcPts val="0"/>
                </a:spcAft>
                <a:defRPr/>
              </a:pPr>
              <a:r>
                <a:rPr lang="ru-RU" sz="1000" b="1" cap="all" dirty="0">
                  <a:solidFill>
                    <a:schemeClr val="accent1">
                      <a:lumMod val="75000"/>
                    </a:schemeClr>
                  </a:solidFill>
                  <a:latin typeface="+mn-lt"/>
                  <a:cs typeface="Arial" panose="020B0604020202020204" pitchFamily="34" charset="0"/>
                </a:rPr>
                <a:t>Обязательное социальное страхование от несчастных случаев на производстве и профессиональных заболеваний</a:t>
              </a:r>
            </a:p>
          </p:txBody>
        </p:sp>
        <p:sp>
          <p:nvSpPr>
            <p:cNvPr id="12" name="Минус 11"/>
            <p:cNvSpPr/>
            <p:nvPr/>
          </p:nvSpPr>
          <p:spPr>
            <a:xfrm>
              <a:off x="-180528" y="189129"/>
              <a:ext cx="10369152" cy="715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grpSp>
      <p:sp>
        <p:nvSpPr>
          <p:cNvPr id="9223" name="Заголовок 1"/>
          <p:cNvSpPr>
            <a:spLocks noGrp="1"/>
          </p:cNvSpPr>
          <p:nvPr>
            <p:ph type="ctrTitle"/>
          </p:nvPr>
        </p:nvSpPr>
        <p:spPr>
          <a:xfrm>
            <a:off x="323850" y="1844675"/>
            <a:ext cx="8569325" cy="4608513"/>
          </a:xfrm>
        </p:spPr>
        <p:txBody>
          <a:bodyPr/>
          <a:lstStyle/>
          <a:p>
            <a:pPr algn="just">
              <a:defRPr/>
            </a:pPr>
            <a:r>
              <a:rPr lang="ru-RU" altLang="ru-RU" sz="1500" b="1" dirty="0" smtClean="0">
                <a:solidFill>
                  <a:schemeClr val="tx2"/>
                </a:solidFill>
                <a:latin typeface="Arial" panose="020B0604020202020204" pitchFamily="34" charset="0"/>
                <a:cs typeface="Arial" panose="020B0604020202020204" pitchFamily="34" charset="0"/>
              </a:rPr>
              <a:t>	</a:t>
            </a:r>
            <a:r>
              <a:rPr lang="ru-RU" altLang="ru-RU" sz="1500" b="1" dirty="0" smtClean="0">
                <a:solidFill>
                  <a:schemeClr val="tx2">
                    <a:lumMod val="75000"/>
                  </a:schemeClr>
                </a:solidFill>
                <a:latin typeface="Arial" panose="020B0604020202020204" pitchFamily="34" charset="0"/>
                <a:cs typeface="Arial" panose="020B0604020202020204" pitchFamily="34" charset="0"/>
              </a:rPr>
              <a:t>Объем средств, направляемых страхователем на финансовое обеспечение предупредительных мер, не может превышать</a:t>
            </a:r>
            <a:r>
              <a:rPr lang="ru-RU" altLang="ru-RU" sz="1500" b="1" dirty="0" smtClean="0">
                <a:solidFill>
                  <a:schemeClr val="tx2"/>
                </a:solidFill>
                <a:latin typeface="Arial" panose="020B0604020202020204" pitchFamily="34" charset="0"/>
                <a:cs typeface="Arial" panose="020B0604020202020204" pitchFamily="34" charset="0"/>
              </a:rPr>
              <a:t> </a:t>
            </a:r>
            <a:r>
              <a:rPr lang="ru-RU" altLang="ru-RU" sz="1500" b="1" dirty="0" smtClean="0">
                <a:solidFill>
                  <a:srgbClr val="FF0000"/>
                </a:solidFill>
                <a:latin typeface="Arial" panose="020B0604020202020204" pitchFamily="34" charset="0"/>
                <a:cs typeface="Arial" panose="020B0604020202020204" pitchFamily="34" charset="0"/>
              </a:rPr>
              <a:t>20 %</a:t>
            </a:r>
            <a:r>
              <a:rPr lang="ru-RU" altLang="ru-RU" sz="1500" b="1" dirty="0" smtClean="0">
                <a:solidFill>
                  <a:schemeClr val="tx2"/>
                </a:solidFill>
                <a:latin typeface="Arial" panose="020B0604020202020204" pitchFamily="34" charset="0"/>
                <a:cs typeface="Arial" panose="020B0604020202020204" pitchFamily="34" charset="0"/>
              </a:rPr>
              <a:t> </a:t>
            </a:r>
            <a:r>
              <a:rPr lang="ru-RU" altLang="ru-RU" sz="1500" b="1" dirty="0" smtClean="0">
                <a:solidFill>
                  <a:srgbClr val="FF0000"/>
                </a:solidFill>
                <a:latin typeface="Arial" panose="020B0604020202020204" pitchFamily="34" charset="0"/>
                <a:cs typeface="Arial" panose="020B0604020202020204" pitchFamily="34" charset="0"/>
              </a:rPr>
              <a:t>сумм страховых взносов начисленных за предшествующий календарный год</a:t>
            </a:r>
            <a:r>
              <a:rPr lang="ru-RU" altLang="ru-RU" sz="1500" b="1" dirty="0" smtClean="0">
                <a:solidFill>
                  <a:schemeClr val="tx2">
                    <a:lumMod val="75000"/>
                  </a:schemeClr>
                </a:solidFill>
                <a:latin typeface="Arial" panose="020B0604020202020204" pitchFamily="34" charset="0"/>
                <a:cs typeface="Arial" panose="020B0604020202020204" pitchFamily="34" charset="0"/>
              </a:rPr>
              <a:t>, за вычетом расходов на выплаты по обязательному социальному страхованию от несчастных случаев на производстве и профессиональных заболеваний, произведенных в предшествующем году.</a:t>
            </a:r>
            <a:br>
              <a:rPr lang="ru-RU" altLang="ru-RU" sz="1500" b="1" dirty="0" smtClean="0">
                <a:solidFill>
                  <a:schemeClr val="tx2">
                    <a:lumMod val="75000"/>
                  </a:schemeClr>
                </a:solidFill>
                <a:latin typeface="Arial" panose="020B0604020202020204" pitchFamily="34" charset="0"/>
                <a:cs typeface="Arial" panose="020B0604020202020204" pitchFamily="34" charset="0"/>
              </a:rPr>
            </a:br>
            <a:r>
              <a:rPr lang="ru-RU" altLang="ru-RU" sz="1500" b="1" dirty="0" smtClean="0">
                <a:solidFill>
                  <a:schemeClr val="tx2">
                    <a:lumMod val="75000"/>
                  </a:schemeClr>
                </a:solidFill>
                <a:latin typeface="Arial" panose="020B0604020202020204" pitchFamily="34" charset="0"/>
                <a:cs typeface="Arial" panose="020B0604020202020204" pitchFamily="34" charset="0"/>
              </a:rPr>
              <a:t>	Объем средств может быть увеличен</a:t>
            </a:r>
            <a:r>
              <a:rPr lang="ru-RU" altLang="ru-RU" sz="1500" b="1" dirty="0" smtClean="0">
                <a:solidFill>
                  <a:schemeClr val="tx2"/>
                </a:solidFill>
                <a:latin typeface="Arial" panose="020B0604020202020204" pitchFamily="34" charset="0"/>
                <a:cs typeface="Arial" panose="020B0604020202020204" pitchFamily="34" charset="0"/>
              </a:rPr>
              <a:t> </a:t>
            </a:r>
            <a:r>
              <a:rPr lang="ru-RU" altLang="ru-RU" sz="1500" b="1" dirty="0" smtClean="0">
                <a:solidFill>
                  <a:srgbClr val="FF0000"/>
                </a:solidFill>
                <a:latin typeface="Arial" panose="020B0604020202020204" pitchFamily="34" charset="0"/>
                <a:cs typeface="Arial" panose="020B0604020202020204" pitchFamily="34" charset="0"/>
              </a:rPr>
              <a:t>с 20% до 30% </a:t>
            </a:r>
            <a:r>
              <a:rPr lang="ru-RU" altLang="ru-RU" sz="1500" b="1" dirty="0" smtClean="0">
                <a:solidFill>
                  <a:schemeClr val="tx2">
                    <a:lumMod val="75000"/>
                  </a:schemeClr>
                </a:solidFill>
                <a:latin typeface="Arial" panose="020B0604020202020204" pitchFamily="34" charset="0"/>
                <a:cs typeface="Arial" panose="020B0604020202020204" pitchFamily="34" charset="0"/>
              </a:rPr>
              <a:t>при условии направления страхователем дополнительного объема средств</a:t>
            </a:r>
            <a:r>
              <a:rPr lang="ru-RU" altLang="ru-RU" sz="1500" b="1" dirty="0" smtClean="0">
                <a:solidFill>
                  <a:schemeClr val="tx2"/>
                </a:solidFill>
                <a:latin typeface="Arial" panose="020B0604020202020204" pitchFamily="34" charset="0"/>
                <a:cs typeface="Arial" panose="020B0604020202020204" pitchFamily="34" charset="0"/>
              </a:rPr>
              <a:t> </a:t>
            </a:r>
            <a:r>
              <a:rPr lang="ru-RU" altLang="ru-RU" sz="1500" b="1" dirty="0" smtClean="0">
                <a:solidFill>
                  <a:srgbClr val="FF0000"/>
                </a:solidFill>
                <a:latin typeface="Arial" panose="020B0604020202020204" pitchFamily="34" charset="0"/>
                <a:cs typeface="Arial" panose="020B0604020202020204" pitchFamily="34" charset="0"/>
              </a:rPr>
              <a:t>на санаторно-курортное лечение работников</a:t>
            </a:r>
            <a:r>
              <a:rPr lang="ru-RU" altLang="ru-RU" sz="1500" b="1" dirty="0" smtClean="0">
                <a:solidFill>
                  <a:schemeClr val="tx2"/>
                </a:solidFill>
                <a:latin typeface="Arial" panose="020B0604020202020204" pitchFamily="34" charset="0"/>
                <a:cs typeface="Arial" panose="020B0604020202020204" pitchFamily="34" charset="0"/>
              </a:rPr>
              <a:t> </a:t>
            </a:r>
            <a:r>
              <a:rPr lang="ru-RU" altLang="ru-RU" sz="1500" b="1" dirty="0" smtClean="0">
                <a:solidFill>
                  <a:schemeClr val="tx2">
                    <a:lumMod val="75000"/>
                  </a:schemeClr>
                </a:solidFill>
                <a:latin typeface="Arial" panose="020B0604020202020204" pitchFamily="34" charset="0"/>
                <a:cs typeface="Arial" panose="020B0604020202020204" pitchFamily="34" charset="0"/>
              </a:rPr>
              <a:t>не ранее чем за пять лет до достижения ими возраста, дающего право на назначение страховой пенсии по старости в соответствии с пенсионным законодательством (далее - работники </a:t>
            </a:r>
            <a:r>
              <a:rPr lang="ru-RU" altLang="ru-RU" sz="1500" b="1" dirty="0" err="1" smtClean="0">
                <a:solidFill>
                  <a:schemeClr val="tx2">
                    <a:lumMod val="75000"/>
                  </a:schemeClr>
                </a:solidFill>
                <a:latin typeface="Arial" panose="020B0604020202020204" pitchFamily="34" charset="0"/>
                <a:cs typeface="Arial" panose="020B0604020202020204" pitchFamily="34" charset="0"/>
              </a:rPr>
              <a:t>предпенсионного</a:t>
            </a:r>
            <a:r>
              <a:rPr lang="ru-RU" altLang="ru-RU" sz="1500" b="1" dirty="0" smtClean="0">
                <a:solidFill>
                  <a:schemeClr val="tx2">
                    <a:lumMod val="75000"/>
                  </a:schemeClr>
                </a:solidFill>
                <a:latin typeface="Arial" panose="020B0604020202020204" pitchFamily="34" charset="0"/>
                <a:cs typeface="Arial" panose="020B0604020202020204" pitchFamily="34" charset="0"/>
              </a:rPr>
              <a:t> и пенсионного возраста)</a:t>
            </a:r>
            <a:r>
              <a:rPr lang="ru-RU" altLang="ru-RU" sz="1500" b="1" dirty="0" smtClean="0">
                <a:solidFill>
                  <a:schemeClr val="tx2"/>
                </a:solidFill>
                <a:latin typeface="Arial" panose="020B0604020202020204" pitchFamily="34" charset="0"/>
                <a:cs typeface="Arial" panose="020B0604020202020204" pitchFamily="34" charset="0"/>
              </a:rPr>
              <a:t>  </a:t>
            </a:r>
            <a:br>
              <a:rPr lang="ru-RU" altLang="ru-RU" sz="1500" b="1" dirty="0" smtClean="0">
                <a:solidFill>
                  <a:schemeClr val="tx2"/>
                </a:solidFill>
                <a:latin typeface="Arial" panose="020B0604020202020204" pitchFamily="34" charset="0"/>
                <a:cs typeface="Arial" panose="020B0604020202020204" pitchFamily="34" charset="0"/>
              </a:rPr>
            </a:br>
            <a:r>
              <a:rPr lang="ru-RU" altLang="ru-RU" sz="1500" b="1" dirty="0" smtClean="0">
                <a:solidFill>
                  <a:schemeClr val="tx2"/>
                </a:solidFill>
                <a:latin typeface="Arial" panose="020B0604020202020204" pitchFamily="34" charset="0"/>
                <a:cs typeface="Arial" panose="020B0604020202020204" pitchFamily="34" charset="0"/>
              </a:rPr>
              <a:t>	</a:t>
            </a:r>
            <a:r>
              <a:rPr lang="ru-RU" altLang="ru-RU" sz="1500" b="1" dirty="0" smtClean="0">
                <a:solidFill>
                  <a:srgbClr val="FF0000"/>
                </a:solidFill>
                <a:latin typeface="Arial" panose="020B0604020202020204" pitchFamily="34" charset="0"/>
                <a:cs typeface="Arial" panose="020B0604020202020204" pitchFamily="34" charset="0"/>
              </a:rPr>
              <a:t>Работодателям с численностью работающих до 100 человек </a:t>
            </a:r>
            <a:r>
              <a:rPr lang="ru-RU" altLang="ru-RU" sz="1500" b="1" dirty="0" smtClean="0">
                <a:solidFill>
                  <a:schemeClr val="tx2">
                    <a:lumMod val="75000"/>
                  </a:schemeClr>
                </a:solidFill>
                <a:latin typeface="Arial" panose="020B0604020202020204" pitchFamily="34" charset="0"/>
                <a:cs typeface="Arial" panose="020B0604020202020204" pitchFamily="34" charset="0"/>
              </a:rPr>
              <a:t>объем средств рассчитывается исходя из </a:t>
            </a:r>
            <a:r>
              <a:rPr lang="ru-RU" altLang="ru-RU" sz="1500" b="1" dirty="0" smtClean="0">
                <a:solidFill>
                  <a:srgbClr val="FF0000"/>
                </a:solidFill>
                <a:latin typeface="Arial" panose="020B0604020202020204" pitchFamily="34" charset="0"/>
                <a:cs typeface="Arial" panose="020B0604020202020204" pitchFamily="34" charset="0"/>
              </a:rPr>
              <a:t>20 %</a:t>
            </a:r>
            <a:r>
              <a:rPr lang="ru-RU" altLang="ru-RU" sz="1500" b="1" dirty="0" smtClean="0">
                <a:solidFill>
                  <a:schemeClr val="tx2"/>
                </a:solidFill>
                <a:latin typeface="Arial" panose="020B0604020202020204" pitchFamily="34" charset="0"/>
                <a:cs typeface="Arial" panose="020B0604020202020204" pitchFamily="34" charset="0"/>
              </a:rPr>
              <a:t> </a:t>
            </a:r>
            <a:r>
              <a:rPr lang="ru-RU" altLang="ru-RU" sz="1500" b="1" dirty="0" smtClean="0">
                <a:solidFill>
                  <a:schemeClr val="tx2">
                    <a:lumMod val="75000"/>
                  </a:schemeClr>
                </a:solidFill>
                <a:latin typeface="Arial" panose="020B0604020202020204" pitchFamily="34" charset="0"/>
                <a:cs typeface="Arial" panose="020B0604020202020204" pitchFamily="34" charset="0"/>
              </a:rPr>
              <a:t>от суммы страховых взносов подлежащих уплате в Фонд социального страхования РФ </a:t>
            </a:r>
            <a:r>
              <a:rPr lang="ru-RU" altLang="ru-RU" sz="1500" b="1" dirty="0" smtClean="0">
                <a:solidFill>
                  <a:srgbClr val="FF0000"/>
                </a:solidFill>
                <a:latin typeface="Arial" panose="020B0604020202020204" pitchFamily="34" charset="0"/>
                <a:cs typeface="Arial" panose="020B0604020202020204" pitchFamily="34" charset="0"/>
              </a:rPr>
              <a:t>за три года </a:t>
            </a:r>
            <a:r>
              <a:rPr lang="ru-RU" altLang="ru-RU" sz="1500" b="1" dirty="0" smtClean="0">
                <a:solidFill>
                  <a:schemeClr val="tx2">
                    <a:lumMod val="75000"/>
                  </a:schemeClr>
                </a:solidFill>
                <a:latin typeface="Arial" panose="020B0604020202020204" pitchFamily="34" charset="0"/>
                <a:cs typeface="Arial" panose="020B0604020202020204" pitchFamily="34" charset="0"/>
              </a:rPr>
              <a:t>(2020, 2021 и 2022 годы), если работодатель не осуществлял два последовательных календарных года финансовое обеспечение предупредительных мер</a:t>
            </a:r>
            <a:br>
              <a:rPr lang="ru-RU" altLang="ru-RU" sz="1500" b="1" dirty="0" smtClean="0">
                <a:solidFill>
                  <a:schemeClr val="tx2">
                    <a:lumMod val="75000"/>
                  </a:schemeClr>
                </a:solidFill>
                <a:latin typeface="Arial" panose="020B0604020202020204" pitchFamily="34" charset="0"/>
                <a:cs typeface="Arial" panose="020B0604020202020204" pitchFamily="34" charset="0"/>
              </a:rPr>
            </a:br>
            <a:r>
              <a:rPr lang="ru-RU" altLang="ru-RU" sz="1500" b="1" dirty="0" smtClean="0">
                <a:solidFill>
                  <a:schemeClr val="tx2">
                    <a:lumMod val="75000"/>
                  </a:schemeClr>
                </a:solidFill>
                <a:latin typeface="Arial" panose="020B0604020202020204" pitchFamily="34" charset="0"/>
                <a:cs typeface="Arial" panose="020B0604020202020204" pitchFamily="34" charset="0"/>
              </a:rPr>
              <a:t>Объем средств, направляемых работодателем на финансирование мероприятий по охране труда не может превышать сумм страховых взносов, подлежащих перечислению в Фонд в текущем финансовом году</a:t>
            </a:r>
            <a:r>
              <a:rPr lang="ru-RU" altLang="ru-RU" sz="1500" b="1" dirty="0" smtClean="0">
                <a:solidFill>
                  <a:schemeClr val="tx2"/>
                </a:solidFill>
                <a:latin typeface="Arial" panose="020B0604020202020204" pitchFamily="34" charset="0"/>
                <a:cs typeface="Arial" panose="020B0604020202020204" pitchFamily="34" charset="0"/>
              </a:rPr>
              <a:t/>
            </a:r>
            <a:br>
              <a:rPr lang="ru-RU" altLang="ru-RU" sz="1500" b="1" dirty="0" smtClean="0">
                <a:solidFill>
                  <a:schemeClr val="tx2"/>
                </a:solidFill>
                <a:latin typeface="Arial" panose="020B0604020202020204" pitchFamily="34" charset="0"/>
                <a:cs typeface="Arial" panose="020B0604020202020204" pitchFamily="34" charset="0"/>
              </a:rPr>
            </a:br>
            <a:endParaRPr lang="ru-RU" altLang="ru-RU" sz="1500" b="1" dirty="0" smtClean="0">
              <a:solidFill>
                <a:schemeClr val="tx2"/>
              </a:solidFill>
              <a:latin typeface="Arial" panose="020B0604020202020204" pitchFamily="34" charset="0"/>
              <a:cs typeface="Arial" panose="020B0604020202020204" pitchFamily="34" charset="0"/>
            </a:endParaRPr>
          </a:p>
        </p:txBody>
      </p:sp>
      <p:pic>
        <p:nvPicPr>
          <p:cNvPr id="7175" name="Picture 12" descr="COLLAGE__dlya_reliz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613" y="19050"/>
            <a:ext cx="944562"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trips dir="l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ru-RU" altLang="ru-RU" sz="1800"/>
          </a:p>
        </p:txBody>
      </p:sp>
      <p:sp>
        <p:nvSpPr>
          <p:cNvPr id="8195" name="Rectangle 7"/>
          <p:cNvSpPr>
            <a:spLocks noChangeArrowheads="1"/>
          </p:cNvSpPr>
          <p:nvPr/>
        </p:nvSpPr>
        <p:spPr bwMode="auto">
          <a:xfrm>
            <a:off x="539750" y="0"/>
            <a:ext cx="860425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lnSpc>
                <a:spcPct val="90000"/>
              </a:lnSpc>
              <a:spcBef>
                <a:spcPct val="0"/>
              </a:spcBef>
              <a:buFontTx/>
              <a:buNone/>
            </a:pPr>
            <a:endParaRPr lang="ru-RU" altLang="ru-RU" sz="1800" b="1">
              <a:solidFill>
                <a:srgbClr val="663300"/>
              </a:solidFill>
            </a:endParaRPr>
          </a:p>
        </p:txBody>
      </p:sp>
      <p:sp>
        <p:nvSpPr>
          <p:cNvPr id="17412" name="Rectangle 6"/>
          <p:cNvSpPr>
            <a:spLocks noChangeAspect="1" noChangeArrowheads="1"/>
          </p:cNvSpPr>
          <p:nvPr/>
        </p:nvSpPr>
        <p:spPr bwMode="auto">
          <a:xfrm>
            <a:off x="431800" y="427038"/>
            <a:ext cx="8532813" cy="1309687"/>
          </a:xfrm>
          <a:prstGeom prst="rect">
            <a:avLst/>
          </a:prstGeom>
          <a:no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ts val="1900"/>
              </a:lnSpc>
              <a:defRPr/>
            </a:pPr>
            <a:r>
              <a:rPr lang="ru-RU" altLang="ru-RU" sz="1600" b="1" dirty="0" smtClean="0">
                <a:solidFill>
                  <a:schemeClr val="accent1">
                    <a:lumMod val="75000"/>
                  </a:schemeClr>
                </a:solidFill>
                <a:cs typeface="+mn-cs"/>
              </a:rPr>
              <a:t>Приказ Минтруда России от 14.07.2021 № 467н  </a:t>
            </a:r>
          </a:p>
          <a:p>
            <a:pPr algn="ctr">
              <a:lnSpc>
                <a:spcPts val="1900"/>
              </a:lnSpc>
              <a:defRPr/>
            </a:pPr>
            <a:r>
              <a:rPr lang="ru-RU" altLang="ru-RU" sz="1600" b="1" dirty="0" smtClean="0">
                <a:solidFill>
                  <a:schemeClr val="accent1">
                    <a:lumMod val="75000"/>
                  </a:schemeClr>
                </a:solidFill>
                <a:cs typeface="+mn-cs"/>
              </a:rPr>
              <a:t>            «Правила финансового обеспечения  предупредительных мер по сокращению производственного травматизма и профессиональных заболеваний работников и санаторно-курортного лечения работников, занятых на работах с вредными и (или) опасными производственными факторами»</a:t>
            </a:r>
          </a:p>
        </p:txBody>
      </p:sp>
      <p:sp>
        <p:nvSpPr>
          <p:cNvPr id="13" name="Rectangle 7"/>
          <p:cNvSpPr>
            <a:spLocks noChangeArrowheads="1"/>
          </p:cNvSpPr>
          <p:nvPr/>
        </p:nvSpPr>
        <p:spPr bwMode="auto">
          <a:xfrm>
            <a:off x="274638" y="6275388"/>
            <a:ext cx="8750300"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tabLst>
                <a:tab pos="0" algn="l"/>
              </a:tabLst>
              <a:defRPr sz="3200">
                <a:solidFill>
                  <a:schemeClr val="tx1"/>
                </a:solidFill>
                <a:latin typeface="Calibri" pitchFamily="34" charset="0"/>
              </a:defRPr>
            </a:lvl1pPr>
            <a:lvl2pPr marL="742950" indent="-285750">
              <a:spcBef>
                <a:spcPct val="20000"/>
              </a:spcBef>
              <a:buFont typeface="Arial" charset="0"/>
              <a:buChar char="–"/>
              <a:tabLst>
                <a:tab pos="0" algn="l"/>
              </a:tabLst>
              <a:defRPr sz="2800">
                <a:solidFill>
                  <a:schemeClr val="tx1"/>
                </a:solidFill>
                <a:latin typeface="Calibri" pitchFamily="34" charset="0"/>
              </a:defRPr>
            </a:lvl2pPr>
            <a:lvl3pPr marL="1143000" indent="-228600">
              <a:spcBef>
                <a:spcPct val="20000"/>
              </a:spcBef>
              <a:buFont typeface="Arial" charset="0"/>
              <a:buChar char="•"/>
              <a:tabLst>
                <a:tab pos="0" algn="l"/>
              </a:tabLst>
              <a:defRPr sz="2400">
                <a:solidFill>
                  <a:schemeClr val="tx1"/>
                </a:solidFill>
                <a:latin typeface="Calibri" pitchFamily="34" charset="0"/>
              </a:defRPr>
            </a:lvl3pPr>
            <a:lvl4pPr marL="1600200" indent="-228600">
              <a:spcBef>
                <a:spcPct val="20000"/>
              </a:spcBef>
              <a:buFont typeface="Arial" charset="0"/>
              <a:buChar char="–"/>
              <a:tabLst>
                <a:tab pos="0" algn="l"/>
              </a:tabLst>
              <a:defRPr sz="2000">
                <a:solidFill>
                  <a:schemeClr val="tx1"/>
                </a:solidFill>
                <a:latin typeface="Calibri" pitchFamily="34" charset="0"/>
              </a:defRPr>
            </a:lvl4pPr>
            <a:lvl5pPr marL="2057400" indent="-228600">
              <a:spcBef>
                <a:spcPct val="20000"/>
              </a:spcBef>
              <a:buFont typeface="Arial" charset="0"/>
              <a:buChar char="»"/>
              <a:tabLst>
                <a:tab pos="0" algn="l"/>
              </a:tabLst>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tabLst>
                <a:tab pos="0" algn="l"/>
              </a:tabLst>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tabLst>
                <a:tab pos="0" algn="l"/>
              </a:tabLst>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tabLst>
                <a:tab pos="0" algn="l"/>
              </a:tabLst>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tabLst>
                <a:tab pos="0" algn="l"/>
              </a:tabLst>
              <a:defRPr sz="2000">
                <a:solidFill>
                  <a:schemeClr val="tx1"/>
                </a:solidFill>
                <a:latin typeface="Calibri" pitchFamily="34" charset="0"/>
              </a:defRPr>
            </a:lvl9pPr>
          </a:lstStyle>
          <a:p>
            <a:pPr algn="ctr">
              <a:lnSpc>
                <a:spcPts val="1600"/>
              </a:lnSpc>
              <a:buFontTx/>
              <a:buNone/>
            </a:pPr>
            <a:r>
              <a:rPr lang="ru-RU" altLang="ru-RU" sz="1500" b="1">
                <a:solidFill>
                  <a:srgbClr val="C00000"/>
                </a:solidFill>
                <a:latin typeface="Arial" charset="0"/>
              </a:rPr>
              <a:t>Заявление представляется в  территориальный орган Фонда </a:t>
            </a:r>
          </a:p>
          <a:p>
            <a:pPr algn="ctr">
              <a:lnSpc>
                <a:spcPts val="1600"/>
              </a:lnSpc>
              <a:buFontTx/>
              <a:buNone/>
            </a:pPr>
            <a:r>
              <a:rPr lang="ru-RU" altLang="ru-RU" sz="1500" b="1">
                <a:solidFill>
                  <a:srgbClr val="C00000"/>
                </a:solidFill>
                <a:latin typeface="Arial" charset="0"/>
              </a:rPr>
              <a:t>(по месту регистрации страхователя) </a:t>
            </a:r>
            <a:r>
              <a:rPr lang="ru-RU" altLang="ru-RU" sz="1500" b="1" u="sng">
                <a:solidFill>
                  <a:srgbClr val="C00000"/>
                </a:solidFill>
                <a:latin typeface="Arial" charset="0"/>
              </a:rPr>
              <a:t>до 1 августа текущего календарного года </a:t>
            </a:r>
          </a:p>
        </p:txBody>
      </p:sp>
      <p:sp>
        <p:nvSpPr>
          <p:cNvPr id="8198" name="Rectangle 24"/>
          <p:cNvSpPr>
            <a:spLocks noChangeArrowheads="1"/>
          </p:cNvSpPr>
          <p:nvPr/>
        </p:nvSpPr>
        <p:spPr bwMode="auto">
          <a:xfrm>
            <a:off x="101600" y="2217738"/>
            <a:ext cx="89233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eaLnBrk="1" hangingPunct="1">
              <a:spcBef>
                <a:spcPct val="0"/>
              </a:spcBef>
              <a:buFontTx/>
              <a:buNone/>
            </a:pPr>
            <a:r>
              <a:rPr lang="ru-RU" altLang="ru-RU" sz="1500" b="1">
                <a:solidFill>
                  <a:srgbClr val="002060"/>
                </a:solidFill>
                <a:latin typeface="Arial" charset="0"/>
              </a:rPr>
              <a:t>Согласно действующим нормативным правовым актам финансовое обеспечение предупредительных мер носит заявительный характер, соответственно расходы на финансовое обеспечение предупредительных мер зависят от количества страхователей, обратившихся за финансовым обеспечением предупредительных</a:t>
            </a:r>
          </a:p>
        </p:txBody>
      </p:sp>
      <p:sp>
        <p:nvSpPr>
          <p:cNvPr id="8199" name="Прямоугольник 11"/>
          <p:cNvSpPr>
            <a:spLocks noChangeArrowheads="1"/>
          </p:cNvSpPr>
          <p:nvPr/>
        </p:nvSpPr>
        <p:spPr bwMode="auto">
          <a:xfrm>
            <a:off x="101600" y="3314700"/>
            <a:ext cx="8923338" cy="294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ts val="600"/>
              </a:spcBef>
              <a:buFontTx/>
              <a:buNone/>
            </a:pPr>
            <a:r>
              <a:rPr lang="ru-RU" altLang="ru-RU" sz="1500" b="1">
                <a:solidFill>
                  <a:srgbClr val="C00000"/>
                </a:solidFill>
                <a:latin typeface="Arial" charset="0"/>
              </a:rPr>
              <a:t>Пункт 4 Правил: </a:t>
            </a:r>
          </a:p>
          <a:p>
            <a:pPr algn="just" eaLnBrk="1" hangingPunct="1">
              <a:spcBef>
                <a:spcPts val="600"/>
              </a:spcBef>
              <a:buFontTx/>
              <a:buNone/>
            </a:pPr>
            <a:r>
              <a:rPr lang="ru-RU" altLang="ru-RU" sz="1500" b="1">
                <a:solidFill>
                  <a:srgbClr val="C00000"/>
                </a:solidFill>
                <a:latin typeface="Arial" charset="0"/>
              </a:rPr>
              <a:t>страхователь обращается </a:t>
            </a:r>
            <a:r>
              <a:rPr lang="ru-RU" altLang="ru-RU" sz="1500" b="1">
                <a:solidFill>
                  <a:srgbClr val="002060"/>
                </a:solidFill>
                <a:latin typeface="Arial" charset="0"/>
              </a:rPr>
              <a:t>в территориальный орган Фонда по месту своей регистрации, с полным комплектом документов (копии документов), обосновывающим необходимость финансового обеспечения предупредительных мер. </a:t>
            </a:r>
          </a:p>
          <a:p>
            <a:pPr eaLnBrk="1" hangingPunct="1">
              <a:spcBef>
                <a:spcPct val="0"/>
              </a:spcBef>
              <a:buFontTx/>
              <a:buNone/>
            </a:pPr>
            <a:r>
              <a:rPr lang="ru-RU" altLang="ru-RU" sz="1500" b="1">
                <a:solidFill>
                  <a:srgbClr val="C00000"/>
                </a:solidFill>
                <a:latin typeface="Arial" charset="0"/>
              </a:rPr>
              <a:t>С заявлением представляются:</a:t>
            </a:r>
          </a:p>
          <a:p>
            <a:pPr eaLnBrk="1" hangingPunct="1">
              <a:spcBef>
                <a:spcPct val="0"/>
              </a:spcBef>
              <a:buFont typeface="Wingdings" pitchFamily="2" charset="2"/>
              <a:buChar char="Ø"/>
            </a:pPr>
            <a:r>
              <a:rPr lang="ru-RU" altLang="ru-RU" sz="1500" b="1">
                <a:solidFill>
                  <a:srgbClr val="002060"/>
                </a:solidFill>
              </a:rPr>
              <a:t>  </a:t>
            </a:r>
            <a:r>
              <a:rPr lang="ru-RU" altLang="ru-RU" sz="1500" b="1">
                <a:solidFill>
                  <a:srgbClr val="002060"/>
                </a:solidFill>
                <a:latin typeface="Arial" charset="0"/>
              </a:rPr>
              <a:t>план финансового обеспечения предупредительных мер в текущем календарном году</a:t>
            </a:r>
          </a:p>
          <a:p>
            <a:pPr algn="just" eaLnBrk="1" hangingPunct="1">
              <a:spcBef>
                <a:spcPct val="0"/>
              </a:spcBef>
              <a:buFont typeface="Wingdings" pitchFamily="2" charset="2"/>
              <a:buChar char="Ø"/>
            </a:pPr>
            <a:r>
              <a:rPr lang="ru-RU" altLang="ru-RU" sz="1500" b="1">
                <a:solidFill>
                  <a:srgbClr val="002060"/>
                </a:solidFill>
                <a:latin typeface="Arial" charset="0"/>
              </a:rPr>
              <a:t>  копия перечня мероприятий по улучшению условий и охраны труда работников, разработанного по результатам проведения специальной оценки условий труда,</a:t>
            </a:r>
          </a:p>
          <a:p>
            <a:pPr algn="just" eaLnBrk="1" hangingPunct="1">
              <a:spcBef>
                <a:spcPct val="0"/>
              </a:spcBef>
              <a:buFont typeface="Wingdings" pitchFamily="2" charset="2"/>
              <a:buChar char="Ø"/>
            </a:pPr>
            <a:r>
              <a:rPr lang="ru-RU" altLang="ru-RU" sz="1500" b="1">
                <a:solidFill>
                  <a:srgbClr val="002060"/>
                </a:solidFill>
                <a:latin typeface="Arial" charset="0"/>
              </a:rPr>
              <a:t>  и (или) копия (выписка из) коллективного договора (соглашения по охране труда между работодателем и представительным органом работников)</a:t>
            </a:r>
          </a:p>
          <a:p>
            <a:pPr algn="just" eaLnBrk="1" hangingPunct="1">
              <a:spcBef>
                <a:spcPct val="0"/>
              </a:spcBef>
              <a:buFont typeface="Wingdings" pitchFamily="2" charset="2"/>
              <a:buChar char="Ø"/>
            </a:pPr>
            <a:r>
              <a:rPr lang="ru-RU" altLang="ru-RU" sz="1500" b="1">
                <a:solidFill>
                  <a:srgbClr val="002060"/>
                </a:solidFill>
                <a:latin typeface="Arial" charset="0"/>
              </a:rPr>
              <a:t> документы (копии документов), обосновывающие необходимость финансового обеспечения предупредительных мер</a:t>
            </a:r>
          </a:p>
        </p:txBody>
      </p:sp>
      <p:grpSp>
        <p:nvGrpSpPr>
          <p:cNvPr id="8200" name="Группа 40"/>
          <p:cNvGrpSpPr>
            <a:grpSpLocks/>
          </p:cNvGrpSpPr>
          <p:nvPr/>
        </p:nvGrpSpPr>
        <p:grpSpPr bwMode="auto">
          <a:xfrm>
            <a:off x="-180975" y="0"/>
            <a:ext cx="10369550" cy="260350"/>
            <a:chOff x="-180528" y="0"/>
            <a:chExt cx="10369152" cy="260648"/>
          </a:xfrm>
        </p:grpSpPr>
        <p:sp>
          <p:nvSpPr>
            <p:cNvPr id="12" name="Прямоугольник 11"/>
            <p:cNvSpPr/>
            <p:nvPr/>
          </p:nvSpPr>
          <p:spPr>
            <a:xfrm>
              <a:off x="1260867" y="0"/>
              <a:ext cx="7919734" cy="246345"/>
            </a:xfrm>
            <a:prstGeom prst="rect">
              <a:avLst/>
            </a:prstGeom>
          </p:spPr>
          <p:txBody>
            <a:bodyPr>
              <a:spAutoFit/>
            </a:bodyPr>
            <a:lstStyle/>
            <a:p>
              <a:pPr fontAlgn="auto">
                <a:spcBef>
                  <a:spcPts val="0"/>
                </a:spcBef>
                <a:spcAft>
                  <a:spcPts val="0"/>
                </a:spcAft>
                <a:defRPr/>
              </a:pPr>
              <a:r>
                <a:rPr lang="ru-RU" sz="1000" b="1" cap="all" dirty="0">
                  <a:solidFill>
                    <a:schemeClr val="accent1">
                      <a:lumMod val="75000"/>
                    </a:schemeClr>
                  </a:solidFill>
                  <a:latin typeface="+mn-lt"/>
                  <a:cs typeface="Arial" panose="020B0604020202020204" pitchFamily="34" charset="0"/>
                </a:rPr>
                <a:t>Обязательное социальное страхование от несчастных случаев на производстве и профессиональных заболеваний</a:t>
              </a:r>
            </a:p>
          </p:txBody>
        </p:sp>
        <p:sp>
          <p:nvSpPr>
            <p:cNvPr id="14" name="Минус 13"/>
            <p:cNvSpPr/>
            <p:nvPr/>
          </p:nvSpPr>
          <p:spPr>
            <a:xfrm>
              <a:off x="-180528" y="189129"/>
              <a:ext cx="10369152" cy="715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grpSp>
      <p:pic>
        <p:nvPicPr>
          <p:cNvPr id="8201" name="Picture 12" descr="COLLAGE__dlya_reliz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00" y="53975"/>
            <a:ext cx="9445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ru-RU" altLang="ru-RU" sz="1400" b="1">
              <a:solidFill>
                <a:srgbClr val="0033CC"/>
              </a:solidFill>
            </a:endParaRPr>
          </a:p>
        </p:txBody>
      </p:sp>
      <p:sp>
        <p:nvSpPr>
          <p:cNvPr id="9219" name="Rectangle 7"/>
          <p:cNvSpPr>
            <a:spLocks noChangeArrowheads="1"/>
          </p:cNvSpPr>
          <p:nvPr/>
        </p:nvSpPr>
        <p:spPr bwMode="auto">
          <a:xfrm>
            <a:off x="701675" y="141288"/>
            <a:ext cx="860425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lnSpc>
                <a:spcPct val="90000"/>
              </a:lnSpc>
              <a:spcBef>
                <a:spcPct val="0"/>
              </a:spcBef>
              <a:buFontTx/>
              <a:buNone/>
            </a:pPr>
            <a:endParaRPr lang="ru-RU" altLang="ru-RU" sz="1400" b="1">
              <a:solidFill>
                <a:srgbClr val="663300"/>
              </a:solidFill>
            </a:endParaRPr>
          </a:p>
        </p:txBody>
      </p:sp>
      <p:sp>
        <p:nvSpPr>
          <p:cNvPr id="26625" name="Rectangle 1"/>
          <p:cNvSpPr>
            <a:spLocks noChangeAspect="1" noChangeArrowheads="1"/>
          </p:cNvSpPr>
          <p:nvPr/>
        </p:nvSpPr>
        <p:spPr bwMode="auto">
          <a:xfrm>
            <a:off x="165100" y="1087438"/>
            <a:ext cx="8799513" cy="2773362"/>
          </a:xfrm>
          <a:prstGeom prst="rect">
            <a:avLst/>
          </a:prstGeom>
          <a:noFill/>
          <a:ln w="9525">
            <a:noFill/>
            <a:miter lim="800000"/>
            <a:headEnd/>
            <a:tailEnd/>
          </a:ln>
          <a:effectLst/>
        </p:spPr>
        <p:txBody>
          <a:bodyPr anchor="ctr">
            <a:spAutoFit/>
          </a:bodyPr>
          <a:lstStyle/>
          <a:p>
            <a:pPr indent="450850" algn="ctr" eaLnBrk="1" hangingPunct="1">
              <a:spcBef>
                <a:spcPts val="600"/>
              </a:spcBef>
              <a:spcAft>
                <a:spcPts val="600"/>
              </a:spcAft>
              <a:buFont typeface="Wingdings" pitchFamily="2" charset="2"/>
              <a:buChar char="q"/>
              <a:defRPr/>
            </a:pPr>
            <a:r>
              <a:rPr lang="ru-RU" sz="1550" b="1" u="sng" dirty="0">
                <a:solidFill>
                  <a:srgbClr val="002060"/>
                </a:solidFill>
                <a:latin typeface="Arial" panose="020B0604020202020204" pitchFamily="34" charset="0"/>
                <a:cs typeface="Arial" panose="020B0604020202020204" pitchFamily="34" charset="0"/>
              </a:rPr>
              <a:t>В соответствии с ст. 214 ТК РФ все работодатели обязаны обеспечивать безопасные условия работы, охрану труда и обеспечивать меры по предотвращению производственного травматизма.</a:t>
            </a:r>
          </a:p>
          <a:p>
            <a:pPr indent="450850" algn="ctr" eaLnBrk="1" hangingPunct="1">
              <a:spcBef>
                <a:spcPts val="600"/>
              </a:spcBef>
              <a:spcAft>
                <a:spcPts val="600"/>
              </a:spcAft>
              <a:buFont typeface="Wingdings" pitchFamily="2" charset="2"/>
              <a:buChar char="q"/>
              <a:defRPr/>
            </a:pPr>
            <a:r>
              <a:rPr lang="ru-RU" sz="1550" b="1" u="sng" dirty="0">
                <a:solidFill>
                  <a:srgbClr val="002060"/>
                </a:solidFill>
                <a:latin typeface="Arial" panose="020B0604020202020204" pitchFamily="34" charset="0"/>
                <a:cs typeface="Arial" panose="020B0604020202020204" pitchFamily="34" charset="0"/>
              </a:rPr>
              <a:t>К обеспечительным мерам относятся (ч. 3 ст. 214 ТК РФ):</a:t>
            </a:r>
          </a:p>
          <a:p>
            <a:pPr indent="450850" algn="ctr" eaLnBrk="1" hangingPunct="1">
              <a:spcBef>
                <a:spcPts val="600"/>
              </a:spcBef>
              <a:spcAft>
                <a:spcPts val="600"/>
              </a:spcAft>
              <a:buFont typeface="Wingdings" pitchFamily="2" charset="2"/>
              <a:buChar char="q"/>
              <a:defRPr/>
            </a:pPr>
            <a:r>
              <a:rPr lang="ru-RU" sz="1550" b="1" u="sng" dirty="0">
                <a:solidFill>
                  <a:srgbClr val="002060"/>
                </a:solidFill>
                <a:latin typeface="Arial" panose="020B0604020202020204" pitchFamily="34" charset="0"/>
                <a:cs typeface="Arial" panose="020B0604020202020204" pitchFamily="34" charset="0"/>
              </a:rPr>
              <a:t>•	проведение специальной оценки условий труда;</a:t>
            </a:r>
          </a:p>
          <a:p>
            <a:pPr indent="450850" algn="ctr" eaLnBrk="1" hangingPunct="1">
              <a:spcBef>
                <a:spcPts val="600"/>
              </a:spcBef>
              <a:spcAft>
                <a:spcPts val="600"/>
              </a:spcAft>
              <a:buFont typeface="Wingdings" pitchFamily="2" charset="2"/>
              <a:buChar char="q"/>
              <a:defRPr/>
            </a:pPr>
            <a:r>
              <a:rPr lang="ru-RU" sz="1550" b="1" u="sng" dirty="0">
                <a:solidFill>
                  <a:srgbClr val="002060"/>
                </a:solidFill>
                <a:latin typeface="Arial" panose="020B0604020202020204" pitchFamily="34" charset="0"/>
                <a:cs typeface="Arial" panose="020B0604020202020204" pitchFamily="34" charset="0"/>
              </a:rPr>
              <a:t>•	обеспечение работников средствами индивидуальной защиты;</a:t>
            </a:r>
          </a:p>
          <a:p>
            <a:pPr indent="450850" algn="ctr" eaLnBrk="1" hangingPunct="1">
              <a:spcBef>
                <a:spcPts val="600"/>
              </a:spcBef>
              <a:spcAft>
                <a:spcPts val="600"/>
              </a:spcAft>
              <a:buFont typeface="Wingdings" pitchFamily="2" charset="2"/>
              <a:buChar char="q"/>
              <a:defRPr/>
            </a:pPr>
            <a:r>
              <a:rPr lang="ru-RU" sz="1550" b="1" u="sng" dirty="0">
                <a:solidFill>
                  <a:srgbClr val="002060"/>
                </a:solidFill>
                <a:latin typeface="Arial" panose="020B0604020202020204" pitchFamily="34" charset="0"/>
                <a:cs typeface="Arial" panose="020B0604020202020204" pitchFamily="34" charset="0"/>
              </a:rPr>
              <a:t>•	проведение обязательных медицинских осмотров и др.</a:t>
            </a:r>
          </a:p>
          <a:p>
            <a:pPr algn="just" eaLnBrk="1" hangingPunct="1">
              <a:spcBef>
                <a:spcPts val="600"/>
              </a:spcBef>
              <a:spcAft>
                <a:spcPts val="600"/>
              </a:spcAft>
              <a:defRPr/>
            </a:pPr>
            <a:r>
              <a:rPr lang="ru-RU" sz="1550" b="1" i="1" u="sng" dirty="0">
                <a:solidFill>
                  <a:srgbClr val="C00000"/>
                </a:solidFill>
                <a:latin typeface="Arial" panose="020B0604020202020204" pitchFamily="34" charset="0"/>
                <a:cs typeface="Arial" panose="020B0604020202020204" pitchFamily="34" charset="0"/>
              </a:rPr>
              <a:t> </a:t>
            </a:r>
          </a:p>
        </p:txBody>
      </p:sp>
      <p:sp>
        <p:nvSpPr>
          <p:cNvPr id="31749" name="Rectangle 6"/>
          <p:cNvSpPr>
            <a:spLocks noChangeAspect="1" noChangeArrowheads="1"/>
          </p:cNvSpPr>
          <p:nvPr/>
        </p:nvSpPr>
        <p:spPr bwMode="auto">
          <a:xfrm>
            <a:off x="684213" y="404813"/>
            <a:ext cx="8208962" cy="336550"/>
          </a:xfrm>
          <a:prstGeom prst="rect">
            <a:avLst/>
          </a:prstGeom>
          <a:noFill/>
          <a:ln>
            <a:noFill/>
          </a:ln>
          <a:extLst/>
        </p:spPr>
        <p:txBody>
          <a:bodyPr>
            <a:spAutoFit/>
          </a:bodyPr>
          <a:lstStyle>
            <a:lvl1pPr indent="266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ts val="1900"/>
              </a:lnSpc>
              <a:defRPr/>
            </a:pPr>
            <a:r>
              <a:rPr lang="ru-RU" altLang="ru-RU" sz="1600" b="1" dirty="0" smtClean="0">
                <a:solidFill>
                  <a:schemeClr val="accent1">
                    <a:lumMod val="75000"/>
                  </a:schemeClr>
                </a:solidFill>
                <a:cs typeface="+mn-cs"/>
              </a:rPr>
              <a:t>Трудовой кодекс РФ</a:t>
            </a:r>
          </a:p>
        </p:txBody>
      </p:sp>
      <p:grpSp>
        <p:nvGrpSpPr>
          <p:cNvPr id="9222" name="Группа 40"/>
          <p:cNvGrpSpPr>
            <a:grpSpLocks/>
          </p:cNvGrpSpPr>
          <p:nvPr/>
        </p:nvGrpSpPr>
        <p:grpSpPr bwMode="auto">
          <a:xfrm>
            <a:off x="-180975" y="0"/>
            <a:ext cx="10369550" cy="260350"/>
            <a:chOff x="-180528" y="0"/>
            <a:chExt cx="10369152" cy="260648"/>
          </a:xfrm>
        </p:grpSpPr>
        <p:sp>
          <p:nvSpPr>
            <p:cNvPr id="17" name="Прямоугольник 16"/>
            <p:cNvSpPr/>
            <p:nvPr/>
          </p:nvSpPr>
          <p:spPr>
            <a:xfrm>
              <a:off x="1260867" y="0"/>
              <a:ext cx="7919734" cy="246345"/>
            </a:xfrm>
            <a:prstGeom prst="rect">
              <a:avLst/>
            </a:prstGeom>
          </p:spPr>
          <p:txBody>
            <a:bodyPr>
              <a:spAutoFit/>
            </a:bodyPr>
            <a:lstStyle/>
            <a:p>
              <a:pPr fontAlgn="auto">
                <a:spcBef>
                  <a:spcPts val="0"/>
                </a:spcBef>
                <a:spcAft>
                  <a:spcPts val="0"/>
                </a:spcAft>
                <a:defRPr/>
              </a:pPr>
              <a:r>
                <a:rPr lang="ru-RU" sz="1000" b="1" cap="all" dirty="0">
                  <a:solidFill>
                    <a:schemeClr val="accent1">
                      <a:lumMod val="75000"/>
                    </a:schemeClr>
                  </a:solidFill>
                  <a:latin typeface="+mn-lt"/>
                  <a:cs typeface="Arial" panose="020B0604020202020204" pitchFamily="34" charset="0"/>
                </a:rPr>
                <a:t>Обязательное социальное страхование от несчастных случаев на производстве и профессиональных заболеваний</a:t>
              </a:r>
            </a:p>
          </p:txBody>
        </p:sp>
        <p:sp>
          <p:nvSpPr>
            <p:cNvPr id="18" name="Минус 17"/>
            <p:cNvSpPr/>
            <p:nvPr/>
          </p:nvSpPr>
          <p:spPr>
            <a:xfrm>
              <a:off x="-180528" y="189129"/>
              <a:ext cx="10369152" cy="715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grpSp>
      <p:pic>
        <p:nvPicPr>
          <p:cNvPr id="9223" name="Picture 11" descr="COLLAGE__dlya_reliz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100" y="147638"/>
            <a:ext cx="944563" cy="89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6"/>
          <p:cNvSpPr>
            <a:spLocks noChangeAspect="1" noChangeArrowheads="1"/>
          </p:cNvSpPr>
          <p:nvPr/>
        </p:nvSpPr>
        <p:spPr bwMode="auto">
          <a:xfrm>
            <a:off x="581025" y="458788"/>
            <a:ext cx="8424863" cy="584200"/>
          </a:xfrm>
          <a:prstGeom prst="rect">
            <a:avLst/>
          </a:prstGeom>
          <a:noFill/>
          <a:ln>
            <a:noFill/>
          </a:ln>
          <a:extLst/>
        </p:spPr>
        <p:txBody>
          <a:bodyPr>
            <a:spAutoFit/>
          </a:bodyPr>
          <a:lstStyle>
            <a:lvl1pPr indent="266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ru-RU" altLang="ru-RU" sz="1600" b="1" dirty="0" smtClean="0">
                <a:solidFill>
                  <a:schemeClr val="accent1">
                    <a:lumMod val="75000"/>
                  </a:schemeClr>
                </a:solidFill>
                <a:cs typeface="+mn-cs"/>
              </a:rPr>
              <a:t>МЕРОПРИЯТИЯ </a:t>
            </a:r>
          </a:p>
          <a:p>
            <a:pPr algn="ctr" eaLnBrk="1" hangingPunct="1">
              <a:defRPr/>
            </a:pPr>
            <a:r>
              <a:rPr lang="ru-RU" altLang="ru-RU" sz="1600" b="1" dirty="0" smtClean="0">
                <a:solidFill>
                  <a:schemeClr val="accent1">
                    <a:lumMod val="75000"/>
                  </a:schemeClr>
                </a:solidFill>
                <a:cs typeface="+mn-cs"/>
              </a:rPr>
              <a:t>по финансированию предупредительных мер</a:t>
            </a:r>
          </a:p>
        </p:txBody>
      </p:sp>
      <p:grpSp>
        <p:nvGrpSpPr>
          <p:cNvPr id="10243" name="Группа 40"/>
          <p:cNvGrpSpPr>
            <a:grpSpLocks/>
          </p:cNvGrpSpPr>
          <p:nvPr/>
        </p:nvGrpSpPr>
        <p:grpSpPr bwMode="auto">
          <a:xfrm>
            <a:off x="-180975" y="0"/>
            <a:ext cx="10369550" cy="260350"/>
            <a:chOff x="-180528" y="0"/>
            <a:chExt cx="10369152" cy="260648"/>
          </a:xfrm>
        </p:grpSpPr>
        <p:sp>
          <p:nvSpPr>
            <p:cNvPr id="15" name="Прямоугольник 14"/>
            <p:cNvSpPr/>
            <p:nvPr/>
          </p:nvSpPr>
          <p:spPr>
            <a:xfrm>
              <a:off x="1260867" y="0"/>
              <a:ext cx="7919734" cy="246345"/>
            </a:xfrm>
            <a:prstGeom prst="rect">
              <a:avLst/>
            </a:prstGeom>
          </p:spPr>
          <p:txBody>
            <a:bodyPr>
              <a:spAutoFit/>
            </a:bodyPr>
            <a:lstStyle/>
            <a:p>
              <a:pPr fontAlgn="auto">
                <a:spcBef>
                  <a:spcPts val="0"/>
                </a:spcBef>
                <a:spcAft>
                  <a:spcPts val="0"/>
                </a:spcAft>
                <a:defRPr/>
              </a:pPr>
              <a:r>
                <a:rPr lang="ru-RU" sz="1000" b="1" cap="all" dirty="0">
                  <a:solidFill>
                    <a:schemeClr val="accent1">
                      <a:lumMod val="75000"/>
                    </a:schemeClr>
                  </a:solidFill>
                  <a:latin typeface="+mn-lt"/>
                  <a:cs typeface="Arial" panose="020B0604020202020204" pitchFamily="34" charset="0"/>
                </a:rPr>
                <a:t>Обязательное социальное страхование от несчастных случаев на производстве и профессиональных заболеваний</a:t>
              </a:r>
            </a:p>
          </p:txBody>
        </p:sp>
        <p:sp>
          <p:nvSpPr>
            <p:cNvPr id="16" name="Минус 15"/>
            <p:cNvSpPr/>
            <p:nvPr/>
          </p:nvSpPr>
          <p:spPr>
            <a:xfrm>
              <a:off x="-180528" y="189129"/>
              <a:ext cx="10369152" cy="715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grpSp>
      <p:sp>
        <p:nvSpPr>
          <p:cNvPr id="9" name="Прямоугольник 8"/>
          <p:cNvSpPr/>
          <p:nvPr/>
        </p:nvSpPr>
        <p:spPr>
          <a:xfrm>
            <a:off x="331788" y="1220788"/>
            <a:ext cx="1457325" cy="10271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1400" b="1" dirty="0">
                <a:solidFill>
                  <a:srgbClr val="FF0000"/>
                </a:solidFill>
                <a:latin typeface="Arial" panose="020B0604020202020204" pitchFamily="34" charset="0"/>
                <a:cs typeface="Arial" panose="020B0604020202020204" pitchFamily="34" charset="0"/>
              </a:rPr>
              <a:t>1. </a:t>
            </a:r>
            <a:r>
              <a:rPr lang="ru-RU" sz="1200" b="1" dirty="0">
                <a:solidFill>
                  <a:schemeClr val="tx1"/>
                </a:solidFill>
                <a:latin typeface="Arial" panose="020B0604020202020204" pitchFamily="34" charset="0"/>
                <a:cs typeface="Arial" panose="020B0604020202020204" pitchFamily="34" charset="0"/>
              </a:rPr>
              <a:t>Проведение специальной оценки условий труда</a:t>
            </a:r>
            <a:endParaRPr lang="ru-RU" sz="1200" dirty="0">
              <a:solidFill>
                <a:schemeClr val="tx1"/>
              </a:solidFill>
              <a:latin typeface="Arial" panose="020B0604020202020204" pitchFamily="34" charset="0"/>
              <a:cs typeface="Arial" panose="020B0604020202020204" pitchFamily="34" charset="0"/>
            </a:endParaRPr>
          </a:p>
        </p:txBody>
      </p:sp>
      <p:sp>
        <p:nvSpPr>
          <p:cNvPr id="10" name="Прямоугольник 9"/>
          <p:cNvSpPr/>
          <p:nvPr/>
        </p:nvSpPr>
        <p:spPr>
          <a:xfrm>
            <a:off x="1908175" y="1135063"/>
            <a:ext cx="2951163" cy="150177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ltLang="ru-RU" sz="1600" b="1" dirty="0">
              <a:solidFill>
                <a:schemeClr val="tx1"/>
              </a:solidFill>
            </a:endParaRPr>
          </a:p>
          <a:p>
            <a:pPr>
              <a:defRPr/>
            </a:pPr>
            <a:r>
              <a:rPr lang="ru-RU" altLang="ru-RU" sz="1400" b="1" dirty="0">
                <a:solidFill>
                  <a:srgbClr val="FF0000"/>
                </a:solidFill>
                <a:latin typeface="Arial" panose="020B0604020202020204" pitchFamily="34" charset="0"/>
                <a:cs typeface="Arial" panose="020B0604020202020204" pitchFamily="34" charset="0"/>
              </a:rPr>
              <a:t>2. </a:t>
            </a:r>
            <a:r>
              <a:rPr lang="ru-RU" altLang="ru-RU" sz="1200" b="1" dirty="0">
                <a:solidFill>
                  <a:schemeClr val="tx1"/>
                </a:solidFill>
                <a:latin typeface="Arial" panose="020B0604020202020204" pitchFamily="34" charset="0"/>
                <a:cs typeface="Arial" panose="020B0604020202020204" pitchFamily="34" charset="0"/>
              </a:rPr>
              <a:t>Реализация мероприятий по приведению уровней воздействия вредных и (или) опасных производственных факторов на рабочих местах в соответствие с государственными нормативными требованиями охраны труда</a:t>
            </a:r>
            <a:r>
              <a:rPr lang="ru-RU" altLang="ru-RU" sz="1400" b="1" dirty="0">
                <a:solidFill>
                  <a:schemeClr val="tx1"/>
                </a:solidFill>
                <a:latin typeface="Arial" panose="020B0604020202020204" pitchFamily="34" charset="0"/>
                <a:cs typeface="Arial" panose="020B0604020202020204" pitchFamily="34" charset="0"/>
              </a:rPr>
              <a:t>;</a:t>
            </a:r>
            <a:endParaRPr lang="ru-RU" sz="1400" dirty="0">
              <a:solidFill>
                <a:schemeClr val="tx1"/>
              </a:solidFill>
              <a:latin typeface="Arial" panose="020B0604020202020204" pitchFamily="34" charset="0"/>
              <a:cs typeface="Arial" panose="020B0604020202020204" pitchFamily="34" charset="0"/>
            </a:endParaRPr>
          </a:p>
          <a:p>
            <a:pPr>
              <a:defRPr/>
            </a:pPr>
            <a:endParaRPr lang="ru-RU" sz="1700" dirty="0">
              <a:solidFill>
                <a:schemeClr val="tx1"/>
              </a:solidFill>
            </a:endParaRPr>
          </a:p>
        </p:txBody>
      </p:sp>
      <p:sp>
        <p:nvSpPr>
          <p:cNvPr id="11" name="Прямоугольник 10"/>
          <p:cNvSpPr/>
          <p:nvPr/>
        </p:nvSpPr>
        <p:spPr>
          <a:xfrm>
            <a:off x="5148263" y="1358900"/>
            <a:ext cx="3024187" cy="11366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711200">
              <a:lnSpc>
                <a:spcPct val="90000"/>
              </a:lnSpc>
              <a:spcAft>
                <a:spcPct val="35000"/>
              </a:spcAft>
              <a:defRPr/>
            </a:pPr>
            <a:endParaRPr lang="ru-RU" altLang="ru-RU" sz="1600" b="1" dirty="0">
              <a:solidFill>
                <a:schemeClr val="tx1"/>
              </a:solidFill>
              <a:latin typeface="Times New Roman" panose="02020603050405020304" pitchFamily="18" charset="0"/>
              <a:cs typeface="Times New Roman" panose="02020603050405020304" pitchFamily="18" charset="0"/>
            </a:endParaRPr>
          </a:p>
          <a:p>
            <a:pPr defTabSz="711200">
              <a:lnSpc>
                <a:spcPct val="90000"/>
              </a:lnSpc>
              <a:spcAft>
                <a:spcPct val="35000"/>
              </a:spcAft>
              <a:defRPr/>
            </a:pPr>
            <a:r>
              <a:rPr lang="ru-RU" altLang="ru-RU" sz="1400" b="1" dirty="0">
                <a:solidFill>
                  <a:srgbClr val="FF0000"/>
                </a:solidFill>
                <a:latin typeface="Arial" panose="020B0604020202020204" pitchFamily="34" charset="0"/>
                <a:cs typeface="Arial" panose="020B0604020202020204" pitchFamily="34" charset="0"/>
              </a:rPr>
              <a:t>3. </a:t>
            </a:r>
            <a:r>
              <a:rPr lang="ru-RU" altLang="ru-RU" sz="1200" b="1" dirty="0">
                <a:solidFill>
                  <a:schemeClr val="tx1"/>
                </a:solidFill>
                <a:latin typeface="Arial" panose="020B0604020202020204" pitchFamily="34" charset="0"/>
                <a:cs typeface="Arial" panose="020B0604020202020204" pitchFamily="34" charset="0"/>
              </a:rPr>
              <a:t>О</a:t>
            </a:r>
            <a:r>
              <a:rPr lang="ru-RU" sz="1200" b="1" dirty="0">
                <a:solidFill>
                  <a:schemeClr val="tx1"/>
                </a:solidFill>
                <a:latin typeface="Arial" panose="020B0604020202020204" pitchFamily="34" charset="0"/>
                <a:cs typeface="Arial" panose="020B0604020202020204" pitchFamily="34" charset="0"/>
              </a:rPr>
              <a:t>бучение по охране труда и (или) обучение по вопросам безопасного ведения работ, в том числе горных работ, а также действиям в случае аварии или инцидента на опасном производственном объекте</a:t>
            </a:r>
          </a:p>
          <a:p>
            <a:pPr defTabSz="711200">
              <a:lnSpc>
                <a:spcPct val="90000"/>
              </a:lnSpc>
              <a:spcAft>
                <a:spcPct val="35000"/>
              </a:spcAft>
              <a:defRPr/>
            </a:pPr>
            <a:endParaRPr lang="ru-RU" altLang="ru-RU" sz="1600" b="1" dirty="0">
              <a:solidFill>
                <a:schemeClr val="tx1"/>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496888" y="2781300"/>
            <a:ext cx="5154612" cy="190182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1400" b="1" dirty="0">
                <a:solidFill>
                  <a:srgbClr val="FF0000"/>
                </a:solidFill>
                <a:latin typeface="Times New Roman" panose="02020603050405020304" pitchFamily="18" charset="0"/>
                <a:cs typeface="Times New Roman" panose="02020603050405020304" pitchFamily="18" charset="0"/>
              </a:rPr>
              <a:t>4</a:t>
            </a:r>
            <a:r>
              <a:rPr lang="ru-RU" sz="1400" b="1" dirty="0">
                <a:solidFill>
                  <a:srgbClr val="FF0000"/>
                </a:solidFill>
                <a:latin typeface="Arial" panose="020B0604020202020204" pitchFamily="34" charset="0"/>
                <a:cs typeface="Arial" panose="020B0604020202020204" pitchFamily="34" charset="0"/>
              </a:rPr>
              <a:t>.</a:t>
            </a:r>
            <a:r>
              <a:rPr lang="ru-RU" sz="1200" b="1" dirty="0">
                <a:solidFill>
                  <a:srgbClr val="FF0000"/>
                </a:solidFill>
                <a:latin typeface="Arial" panose="020B0604020202020204" pitchFamily="34" charset="0"/>
                <a:cs typeface="Arial" panose="020B0604020202020204" pitchFamily="34" charset="0"/>
              </a:rPr>
              <a:t> </a:t>
            </a:r>
            <a:r>
              <a:rPr lang="ru-RU" sz="1200" b="1" dirty="0">
                <a:solidFill>
                  <a:schemeClr val="tx1"/>
                </a:solidFill>
                <a:latin typeface="Arial" panose="020B0604020202020204" pitchFamily="34" charset="0"/>
                <a:cs typeface="Arial" panose="020B0604020202020204" pitchFamily="34" charset="0"/>
              </a:rPr>
              <a:t>Приобретение работникам, занятым на работах с вредными и (или) опасными условиями труда, а также на работах, выполняемых в особых температурных условиях или связанных с загрязнением, средств индивидуальной защиты, изготовленных на территории государств - членов Евразийского экономического союза, в соответствии с типовыми нормами бесплатной выдачи специальной одежды, специальной обуви и других средств индивидуальной защиты (СИЗ, типовые нормы) и (или) на основании результатов проведения СОУТ, а также смывающих и (или)</a:t>
            </a:r>
            <a:r>
              <a:rPr lang="ru-RU" sz="1200" dirty="0">
                <a:latin typeface="Arial" panose="020B0604020202020204" pitchFamily="34" charset="0"/>
                <a:cs typeface="Arial" panose="020B0604020202020204" pitchFamily="34" charset="0"/>
              </a:rPr>
              <a:t> </a:t>
            </a:r>
            <a:r>
              <a:rPr lang="ru-RU" sz="1200" b="1" dirty="0">
                <a:solidFill>
                  <a:schemeClr val="tx1"/>
                </a:solidFill>
                <a:latin typeface="Arial" panose="020B0604020202020204" pitchFamily="34" charset="0"/>
                <a:cs typeface="Arial" panose="020B0604020202020204" pitchFamily="34" charset="0"/>
              </a:rPr>
              <a:t>обезвреживающих средств;</a:t>
            </a:r>
          </a:p>
        </p:txBody>
      </p:sp>
      <p:sp>
        <p:nvSpPr>
          <p:cNvPr id="13" name="Прямоугольник 12"/>
          <p:cNvSpPr/>
          <p:nvPr/>
        </p:nvSpPr>
        <p:spPr>
          <a:xfrm>
            <a:off x="6084888" y="2671763"/>
            <a:ext cx="2706687" cy="10080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711200">
              <a:lnSpc>
                <a:spcPct val="90000"/>
              </a:lnSpc>
              <a:spcAft>
                <a:spcPct val="35000"/>
              </a:spcAft>
              <a:defRPr/>
            </a:pPr>
            <a:r>
              <a:rPr lang="ru-RU" altLang="ru-RU" sz="1200" b="1" dirty="0">
                <a:solidFill>
                  <a:srgbClr val="FF0000"/>
                </a:solidFill>
                <a:latin typeface="Arial" panose="020B0604020202020204" pitchFamily="34" charset="0"/>
                <a:cs typeface="Arial" panose="020B0604020202020204" pitchFamily="34" charset="0"/>
              </a:rPr>
              <a:t>5 .  </a:t>
            </a:r>
            <a:r>
              <a:rPr lang="ru-RU" altLang="ru-RU" sz="1200" b="1" dirty="0">
                <a:solidFill>
                  <a:schemeClr val="tx1"/>
                </a:solidFill>
                <a:latin typeface="Arial" panose="020B0604020202020204" pitchFamily="34" charset="0"/>
                <a:cs typeface="Arial" panose="020B0604020202020204" pitchFamily="34" charset="0"/>
              </a:rPr>
              <a:t>Санаторно-курортное лечение работников, занятых на работах с вредными и (или) опасными производственными  факторами</a:t>
            </a:r>
          </a:p>
        </p:txBody>
      </p:sp>
      <p:sp>
        <p:nvSpPr>
          <p:cNvPr id="17" name="Прямоугольник 16"/>
          <p:cNvSpPr/>
          <p:nvPr/>
        </p:nvSpPr>
        <p:spPr>
          <a:xfrm>
            <a:off x="5765800" y="3763963"/>
            <a:ext cx="2767013" cy="109537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711200">
              <a:lnSpc>
                <a:spcPct val="90000"/>
              </a:lnSpc>
              <a:spcAft>
                <a:spcPct val="35000"/>
              </a:spcAft>
              <a:defRPr/>
            </a:pPr>
            <a:r>
              <a:rPr lang="ru-RU" altLang="ru-RU" sz="1400" b="1" dirty="0">
                <a:solidFill>
                  <a:srgbClr val="FF0000"/>
                </a:solidFill>
                <a:latin typeface="Arial" panose="020B0604020202020204" pitchFamily="34" charset="0"/>
                <a:cs typeface="Arial" panose="020B0604020202020204" pitchFamily="34" charset="0"/>
              </a:rPr>
              <a:t>6</a:t>
            </a:r>
            <a:r>
              <a:rPr lang="ru-RU" altLang="ru-RU" sz="1200" b="1" dirty="0">
                <a:solidFill>
                  <a:srgbClr val="FF0000"/>
                </a:solidFill>
                <a:latin typeface="Arial" panose="020B0604020202020204" pitchFamily="34" charset="0"/>
                <a:cs typeface="Arial" panose="020B0604020202020204" pitchFamily="34" charset="0"/>
              </a:rPr>
              <a:t>. </a:t>
            </a:r>
            <a:r>
              <a:rPr lang="ru-RU" altLang="ru-RU" sz="1300" b="1" dirty="0">
                <a:solidFill>
                  <a:schemeClr val="tx1"/>
                </a:solidFill>
                <a:latin typeface="Arial" panose="020B0604020202020204" pitchFamily="34" charset="0"/>
                <a:cs typeface="Arial" panose="020B0604020202020204" pitchFamily="34" charset="0"/>
              </a:rPr>
              <a:t>проведение обязательных периодических медицинских осмотров (обследований) работников</a:t>
            </a:r>
          </a:p>
        </p:txBody>
      </p:sp>
      <p:sp>
        <p:nvSpPr>
          <p:cNvPr id="18" name="Прямоугольник 17"/>
          <p:cNvSpPr/>
          <p:nvPr/>
        </p:nvSpPr>
        <p:spPr>
          <a:xfrm>
            <a:off x="400050" y="4859338"/>
            <a:ext cx="1579563" cy="101758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711200">
              <a:lnSpc>
                <a:spcPct val="90000"/>
              </a:lnSpc>
              <a:spcAft>
                <a:spcPct val="35000"/>
              </a:spcAft>
              <a:defRPr/>
            </a:pPr>
            <a:r>
              <a:rPr lang="ru-RU" altLang="ru-RU" sz="1400" b="1" dirty="0">
                <a:solidFill>
                  <a:srgbClr val="FF0000"/>
                </a:solidFill>
                <a:latin typeface="Arial" panose="020B0604020202020204" pitchFamily="34" charset="0"/>
                <a:cs typeface="Arial" panose="020B0604020202020204" pitchFamily="34" charset="0"/>
              </a:rPr>
              <a:t>7. </a:t>
            </a:r>
            <a:r>
              <a:rPr lang="ru-RU" altLang="ru-RU" sz="1300" b="1" dirty="0">
                <a:solidFill>
                  <a:schemeClr val="tx1"/>
                </a:solidFill>
                <a:latin typeface="Arial" panose="020B0604020202020204" pitchFamily="34" charset="0"/>
                <a:cs typeface="Arial" panose="020B0604020202020204" pitchFamily="34" charset="0"/>
              </a:rPr>
              <a:t>Обеспечение работников ЛПП</a:t>
            </a:r>
          </a:p>
        </p:txBody>
      </p:sp>
      <p:pic>
        <p:nvPicPr>
          <p:cNvPr id="10251" name="Picture 15" descr="COLLAGE__dlya_reliz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888" y="14288"/>
            <a:ext cx="944562" cy="89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Прямоугольник 18"/>
          <p:cNvSpPr/>
          <p:nvPr/>
        </p:nvSpPr>
        <p:spPr>
          <a:xfrm>
            <a:off x="2093913" y="4827588"/>
            <a:ext cx="2465387" cy="118268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711200">
              <a:lnSpc>
                <a:spcPct val="90000"/>
              </a:lnSpc>
              <a:spcAft>
                <a:spcPct val="35000"/>
              </a:spcAft>
              <a:defRPr/>
            </a:pPr>
            <a:r>
              <a:rPr lang="ru-RU" altLang="ru-RU" sz="1400" b="1" dirty="0">
                <a:solidFill>
                  <a:srgbClr val="FF0000"/>
                </a:solidFill>
                <a:latin typeface="Arial" panose="020B0604020202020204" pitchFamily="34" charset="0"/>
                <a:cs typeface="Arial" panose="020B0604020202020204" pitchFamily="34" charset="0"/>
              </a:rPr>
              <a:t>8. </a:t>
            </a:r>
            <a:r>
              <a:rPr lang="ru-RU" altLang="ru-RU" sz="1300" b="1" dirty="0">
                <a:solidFill>
                  <a:schemeClr val="tx1"/>
                </a:solidFill>
                <a:latin typeface="Arial" panose="020B0604020202020204" pitchFamily="34" charset="0"/>
                <a:cs typeface="Arial" panose="020B0604020202020204" pitchFamily="34" charset="0"/>
              </a:rPr>
              <a:t>Приобретение приборов для определения  наличия и уровня содержания алкоголя (</a:t>
            </a:r>
            <a:r>
              <a:rPr lang="ru-RU" altLang="ru-RU" sz="1300" b="1" dirty="0" err="1">
                <a:solidFill>
                  <a:schemeClr val="tx1"/>
                </a:solidFill>
                <a:latin typeface="Arial" panose="020B0604020202020204" pitchFamily="34" charset="0"/>
                <a:cs typeface="Arial" panose="020B0604020202020204" pitchFamily="34" charset="0"/>
              </a:rPr>
              <a:t>алкотестеры</a:t>
            </a:r>
            <a:r>
              <a:rPr lang="ru-RU" altLang="ru-RU" sz="1300" b="1" dirty="0">
                <a:solidFill>
                  <a:schemeClr val="tx1"/>
                </a:solidFill>
                <a:latin typeface="Arial" panose="020B0604020202020204" pitchFamily="34" charset="0"/>
                <a:cs typeface="Arial" panose="020B0604020202020204" pitchFamily="34" charset="0"/>
              </a:rPr>
              <a:t>, </a:t>
            </a:r>
            <a:r>
              <a:rPr lang="ru-RU" altLang="ru-RU" sz="1300" b="1" dirty="0" err="1">
                <a:solidFill>
                  <a:schemeClr val="tx1"/>
                </a:solidFill>
                <a:latin typeface="Arial" panose="020B0604020202020204" pitchFamily="34" charset="0"/>
                <a:cs typeface="Arial" panose="020B0604020202020204" pitchFamily="34" charset="0"/>
              </a:rPr>
              <a:t>алкометры</a:t>
            </a:r>
            <a:r>
              <a:rPr lang="ru-RU" altLang="ru-RU" sz="1300" b="1" dirty="0">
                <a:solidFill>
                  <a:schemeClr val="tx1"/>
                </a:solidFill>
                <a:latin typeface="Arial" panose="020B0604020202020204" pitchFamily="34" charset="0"/>
                <a:cs typeface="Arial" panose="020B0604020202020204" pitchFamily="34" charset="0"/>
              </a:rPr>
              <a:t>);</a:t>
            </a:r>
          </a:p>
        </p:txBody>
      </p:sp>
      <p:pic>
        <p:nvPicPr>
          <p:cNvPr id="10253" name="Рисунок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32325" y="5084763"/>
            <a:ext cx="226695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Прямоугольник 19"/>
          <p:cNvSpPr/>
          <p:nvPr/>
        </p:nvSpPr>
        <p:spPr>
          <a:xfrm>
            <a:off x="7002463" y="5267325"/>
            <a:ext cx="1890712" cy="86042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711200">
              <a:lnSpc>
                <a:spcPct val="90000"/>
              </a:lnSpc>
              <a:spcAft>
                <a:spcPct val="35000"/>
              </a:spcAft>
              <a:defRPr/>
            </a:pPr>
            <a:r>
              <a:rPr lang="ru-RU" altLang="ru-RU" sz="1400" b="1" dirty="0">
                <a:solidFill>
                  <a:srgbClr val="FF0000"/>
                </a:solidFill>
                <a:latin typeface="Arial" panose="020B0604020202020204" pitchFamily="34" charset="0"/>
                <a:cs typeface="Arial" panose="020B0604020202020204" pitchFamily="34" charset="0"/>
              </a:rPr>
              <a:t>10. </a:t>
            </a:r>
            <a:r>
              <a:rPr lang="ru-RU" altLang="ru-RU" sz="1300" b="1" dirty="0">
                <a:solidFill>
                  <a:schemeClr val="tx1"/>
                </a:solidFill>
                <a:latin typeface="Arial" panose="020B0604020202020204" pitchFamily="34" charset="0"/>
                <a:cs typeface="Arial" panose="020B0604020202020204" pitchFamily="34" charset="0"/>
              </a:rPr>
              <a:t>Приобретение аптечек для оказания первой помощи.</a:t>
            </a:r>
            <a:r>
              <a:rPr lang="ru-RU" sz="1300" b="1" u="sng" dirty="0">
                <a:solidFill>
                  <a:schemeClr val="tx1"/>
                </a:solidFill>
                <a:latin typeface="Arial" panose="020B0604020202020204" pitchFamily="34" charset="0"/>
                <a:cs typeface="Arial" panose="020B0604020202020204" pitchFamily="34" charset="0"/>
              </a:rPr>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Содержимое 7"/>
          <p:cNvGraphicFramePr>
            <a:graphicFrameLocks noGrp="1"/>
          </p:cNvGraphicFramePr>
          <p:nvPr>
            <p:ph sz="half" idx="2"/>
          </p:nvPr>
        </p:nvGraphicFramePr>
        <p:xfrm>
          <a:off x="250825" y="900113"/>
          <a:ext cx="8929688" cy="5851525"/>
        </p:xfrm>
        <a:graphic>
          <a:graphicData uri="http://schemas.openxmlformats.org/drawingml/2006/table">
            <a:tbl>
              <a:tblPr firstRow="1" bandRow="1">
                <a:tableStyleId>{5C22544A-7EE6-4342-B048-85BDC9FD1C3A}</a:tableStyleId>
              </a:tblPr>
              <a:tblGrid>
                <a:gridCol w="8929688"/>
              </a:tblGrid>
              <a:tr h="5851525">
                <a:tc>
                  <a:txBody>
                    <a:bodyPr/>
                    <a:lstStyle/>
                    <a:p>
                      <a:pPr marL="0" algn="ctr" defTabSz="914400" rtl="0" eaLnBrk="1" latinLnBrk="0" hangingPunct="1">
                        <a:spcBef>
                          <a:spcPts val="600"/>
                        </a:spcBef>
                      </a:pPr>
                      <a:endParaRPr lang="ru-RU" sz="1600" b="1" kern="1200" noProof="0" dirty="0" smtClean="0">
                        <a:solidFill>
                          <a:srgbClr val="C00000"/>
                        </a:solidFill>
                        <a:latin typeface="+mn-lt"/>
                        <a:ea typeface="+mn-ea"/>
                        <a:cs typeface="Arial" panose="020B0604020202020204" pitchFamily="34" charset="0"/>
                      </a:endParaRPr>
                    </a:p>
                  </a:txBody>
                  <a:tcPr marL="91449" marR="91449" marT="45686" marB="45686">
                    <a:noFill/>
                  </a:tcPr>
                </a:tc>
              </a:tr>
            </a:tbl>
          </a:graphicData>
        </a:graphic>
      </p:graphicFrame>
      <p:grpSp>
        <p:nvGrpSpPr>
          <p:cNvPr id="11272" name="Группа 40"/>
          <p:cNvGrpSpPr>
            <a:grpSpLocks/>
          </p:cNvGrpSpPr>
          <p:nvPr/>
        </p:nvGrpSpPr>
        <p:grpSpPr bwMode="auto">
          <a:xfrm>
            <a:off x="-180975" y="0"/>
            <a:ext cx="10369550" cy="260350"/>
            <a:chOff x="-180528" y="0"/>
            <a:chExt cx="10369152" cy="260648"/>
          </a:xfrm>
        </p:grpSpPr>
        <p:sp>
          <p:nvSpPr>
            <p:cNvPr id="9" name="Прямоугольник 8"/>
            <p:cNvSpPr/>
            <p:nvPr/>
          </p:nvSpPr>
          <p:spPr>
            <a:xfrm>
              <a:off x="1260867" y="0"/>
              <a:ext cx="7919734" cy="246345"/>
            </a:xfrm>
            <a:prstGeom prst="rect">
              <a:avLst/>
            </a:prstGeom>
          </p:spPr>
          <p:txBody>
            <a:bodyPr>
              <a:spAutoFit/>
            </a:bodyPr>
            <a:lstStyle/>
            <a:p>
              <a:pPr fontAlgn="auto">
                <a:spcBef>
                  <a:spcPts val="0"/>
                </a:spcBef>
                <a:spcAft>
                  <a:spcPts val="0"/>
                </a:spcAft>
                <a:defRPr/>
              </a:pPr>
              <a:r>
                <a:rPr lang="ru-RU" sz="1000" b="1" cap="all" dirty="0">
                  <a:solidFill>
                    <a:schemeClr val="accent1">
                      <a:lumMod val="75000"/>
                    </a:schemeClr>
                  </a:solidFill>
                  <a:latin typeface="+mn-lt"/>
                  <a:cs typeface="Arial" panose="020B0604020202020204" pitchFamily="34" charset="0"/>
                </a:rPr>
                <a:t>Обязательное социальное страхование от несчастных случаев на производстве и профессиональных заболеваний</a:t>
              </a:r>
            </a:p>
          </p:txBody>
        </p:sp>
        <p:sp>
          <p:nvSpPr>
            <p:cNvPr id="10" name="Минус 9"/>
            <p:cNvSpPr/>
            <p:nvPr/>
          </p:nvSpPr>
          <p:spPr>
            <a:xfrm>
              <a:off x="-180528" y="189129"/>
              <a:ext cx="10369152" cy="715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grpSp>
      <p:sp>
        <p:nvSpPr>
          <p:cNvPr id="2" name="Прямоугольник 1"/>
          <p:cNvSpPr/>
          <p:nvPr/>
        </p:nvSpPr>
        <p:spPr>
          <a:xfrm>
            <a:off x="573088" y="252413"/>
            <a:ext cx="8424862" cy="723900"/>
          </a:xfrm>
          <a:prstGeom prst="rect">
            <a:avLst/>
          </a:prstGeom>
        </p:spPr>
        <p:txBody>
          <a:bodyPr>
            <a:spAutoFit/>
          </a:bodyPr>
          <a:lstStyle/>
          <a:p>
            <a:pPr algn="ctr" eaLnBrk="1" fontAlgn="auto" hangingPunct="1">
              <a:spcBef>
                <a:spcPts val="600"/>
              </a:spcBef>
              <a:spcAft>
                <a:spcPts val="0"/>
              </a:spcAft>
              <a:defRPr/>
            </a:pPr>
            <a:r>
              <a:rPr lang="ru-RU" b="1" dirty="0">
                <a:solidFill>
                  <a:schemeClr val="accent1">
                    <a:lumMod val="75000"/>
                  </a:schemeClr>
                </a:solidFill>
                <a:latin typeface="Arial" panose="020B0604020202020204" pitchFamily="34" charset="0"/>
                <a:cs typeface="Arial" panose="020B0604020202020204" pitchFamily="34" charset="0"/>
              </a:rPr>
              <a:t>МЕРОПРИЯТИЯ</a:t>
            </a:r>
          </a:p>
          <a:p>
            <a:pPr algn="ctr" eaLnBrk="1" fontAlgn="auto" hangingPunct="1">
              <a:spcBef>
                <a:spcPts val="600"/>
              </a:spcBef>
              <a:spcAft>
                <a:spcPts val="0"/>
              </a:spcAft>
              <a:defRPr/>
            </a:pPr>
            <a:r>
              <a:rPr lang="ru-RU" b="1" dirty="0">
                <a:solidFill>
                  <a:schemeClr val="accent1">
                    <a:lumMod val="75000"/>
                  </a:schemeClr>
                </a:solidFill>
                <a:latin typeface="Arial" panose="020B0604020202020204" pitchFamily="34" charset="0"/>
                <a:cs typeface="Arial" panose="020B0604020202020204" pitchFamily="34" charset="0"/>
              </a:rPr>
              <a:t>по финансированию предупредительных мер</a:t>
            </a:r>
          </a:p>
        </p:txBody>
      </p:sp>
      <p:sp>
        <p:nvSpPr>
          <p:cNvPr id="14" name="Прямоугольник 13"/>
          <p:cNvSpPr/>
          <p:nvPr/>
        </p:nvSpPr>
        <p:spPr>
          <a:xfrm>
            <a:off x="525463" y="1039813"/>
            <a:ext cx="8367712" cy="8048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711200">
              <a:lnSpc>
                <a:spcPct val="90000"/>
              </a:lnSpc>
              <a:spcAft>
                <a:spcPct val="35000"/>
              </a:spcAft>
              <a:defRPr/>
            </a:pPr>
            <a:r>
              <a:rPr lang="ru-RU" sz="1400" b="1" dirty="0">
                <a:solidFill>
                  <a:srgbClr val="FF0000"/>
                </a:solidFill>
                <a:latin typeface="Arial" panose="020B0604020202020204" pitchFamily="34" charset="0"/>
                <a:cs typeface="Arial" panose="020B0604020202020204" pitchFamily="34" charset="0"/>
              </a:rPr>
              <a:t>11. </a:t>
            </a:r>
            <a:r>
              <a:rPr lang="ru-RU" sz="1300" b="1" dirty="0">
                <a:solidFill>
                  <a:schemeClr val="tx1"/>
                </a:solidFill>
                <a:latin typeface="Arial" panose="020B0604020202020204" pitchFamily="34" charset="0"/>
                <a:cs typeface="Arial" panose="020B0604020202020204" pitchFamily="34" charset="0"/>
              </a:rPr>
              <a:t>Приобретение отдельных приборов, устройств, оборудования и (или) комплексов (систем) приборов, устройств, оборудования, непосредственно предназначенных для обеспечения безопасности работников и (или) контроля за безопасным ведением работ в рамках технологических процессов, в том числе на подземных работах</a:t>
            </a:r>
          </a:p>
        </p:txBody>
      </p:sp>
      <p:sp>
        <p:nvSpPr>
          <p:cNvPr id="15" name="Прямоугольник 14"/>
          <p:cNvSpPr/>
          <p:nvPr/>
        </p:nvSpPr>
        <p:spPr>
          <a:xfrm>
            <a:off x="523875" y="1992313"/>
            <a:ext cx="7958138" cy="151288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1400" b="1" dirty="0">
                <a:solidFill>
                  <a:srgbClr val="FF0000"/>
                </a:solidFill>
                <a:latin typeface="Arial" panose="020B0604020202020204" pitchFamily="34" charset="0"/>
                <a:cs typeface="Arial" panose="020B0604020202020204" pitchFamily="34" charset="0"/>
              </a:rPr>
              <a:t>12. </a:t>
            </a:r>
            <a:r>
              <a:rPr lang="ru-RU" sz="1300" b="1" dirty="0">
                <a:solidFill>
                  <a:schemeClr val="tx1"/>
                </a:solidFill>
                <a:latin typeface="Arial" panose="020B0604020202020204" pitchFamily="34" charset="0"/>
                <a:cs typeface="Arial" panose="020B0604020202020204" pitchFamily="34" charset="0"/>
              </a:rPr>
              <a:t>Приобретение отдельных приборов, устройств, оборудования и (или) комплексов (систем) приборов, устройств, оборудования, непосредственно обеспечивающих проведение обучения по вопросам безопасного ведения работ, в том числе горных работ, и действиям в случае аварии или инцидента на опасном производственном объекте и (или) дистанционную видео- и аудио фиксацию инструктажей, обучения и иных форм подготовки работников по безопасному производству работ, а также хранение результатов такой фиксации;</a:t>
            </a:r>
          </a:p>
        </p:txBody>
      </p:sp>
      <p:sp>
        <p:nvSpPr>
          <p:cNvPr id="16" name="Прямоугольник 15"/>
          <p:cNvSpPr/>
          <p:nvPr/>
        </p:nvSpPr>
        <p:spPr>
          <a:xfrm>
            <a:off x="523875" y="3589338"/>
            <a:ext cx="3903663" cy="13525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ru-RU" altLang="ru-RU" sz="1400" b="1" dirty="0" smtClean="0">
                <a:solidFill>
                  <a:srgbClr val="FF0000"/>
                </a:solidFill>
              </a:rPr>
              <a:t>13</a:t>
            </a:r>
            <a:r>
              <a:rPr lang="ru-RU" altLang="ru-RU" sz="1400" b="1" dirty="0" smtClean="0"/>
              <a:t>. </a:t>
            </a:r>
            <a:r>
              <a:rPr lang="ru-RU" altLang="ru-RU" sz="1200" b="1" dirty="0" smtClean="0">
                <a:solidFill>
                  <a:srgbClr val="000000"/>
                </a:solidFill>
                <a:cs typeface="Times New Roman" panose="02020603050405020304" pitchFamily="18" charset="0"/>
              </a:rPr>
              <a:t>санаторно-курортное лечение работников не ранее чем за пять лет до достижения ими возраста, дающего право на назначение страховой пенсии по старости в соответствии с пенсионным законодательством Российской Федерации</a:t>
            </a:r>
            <a:endParaRPr lang="ru-RU" altLang="ru-RU" sz="1200" b="1" dirty="0" smtClean="0"/>
          </a:p>
        </p:txBody>
      </p:sp>
      <p:sp>
        <p:nvSpPr>
          <p:cNvPr id="17" name="Прямоугольник 16"/>
          <p:cNvSpPr/>
          <p:nvPr/>
        </p:nvSpPr>
        <p:spPr>
          <a:xfrm>
            <a:off x="523875" y="5030788"/>
            <a:ext cx="3598863" cy="16557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ru-RU" altLang="ru-RU" sz="1200" b="1" dirty="0" smtClean="0">
                <a:solidFill>
                  <a:srgbClr val="FF0000"/>
                </a:solidFill>
                <a:cs typeface="Times New Roman" panose="02020603050405020304" pitchFamily="18" charset="0"/>
              </a:rPr>
              <a:t>14. </a:t>
            </a:r>
            <a:r>
              <a:rPr lang="ru-RU" altLang="ru-RU" sz="1200" b="1" dirty="0" smtClean="0">
                <a:solidFill>
                  <a:srgbClr val="000000"/>
                </a:solidFill>
                <a:cs typeface="Times New Roman" panose="02020603050405020304" pitchFamily="18" charset="0"/>
              </a:rPr>
              <a:t>приобретение отдельных приборов, устройств, оборудования и (или) комплексов (систем) приборов, устройств, оборудования, сервисов, систем, непосредственно предназначенных для мониторинга на рабочем месте состояния здоровья работников, занятых на работах с вредными и (или) опасными производственными факторами</a:t>
            </a:r>
            <a:endParaRPr lang="ru-RU" altLang="ru-RU" sz="1200" b="1" dirty="0" smtClean="0"/>
          </a:p>
        </p:txBody>
      </p:sp>
      <p:pic>
        <p:nvPicPr>
          <p:cNvPr id="11278" name="Picture 20" descr="COLLAGE__dlya_reliz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0"/>
            <a:ext cx="9445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Прямоугольник 17"/>
          <p:cNvSpPr/>
          <p:nvPr/>
        </p:nvSpPr>
        <p:spPr>
          <a:xfrm>
            <a:off x="4502150" y="3589338"/>
            <a:ext cx="4391025" cy="171132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ru-RU" altLang="ru-RU" sz="1400" b="1" dirty="0" smtClean="0">
                <a:solidFill>
                  <a:srgbClr val="FF0000"/>
                </a:solidFill>
              </a:rPr>
              <a:t>15</a:t>
            </a:r>
            <a:r>
              <a:rPr lang="ru-RU" altLang="ru-RU" sz="1200" b="1" dirty="0" smtClean="0"/>
              <a:t>. </a:t>
            </a:r>
            <a:r>
              <a:rPr lang="ru-RU" sz="1200" b="1" dirty="0"/>
              <a:t>приобретение приборов, устройств, </a:t>
            </a:r>
            <a:r>
              <a:rPr lang="ru-RU" sz="1200" b="1" dirty="0" smtClean="0"/>
              <a:t>оборудования </a:t>
            </a:r>
            <a:r>
              <a:rPr lang="ru-RU" sz="1200" b="1" dirty="0"/>
              <a:t>обеспечивающих безопасное ведение горных работ, в рамках модернизации основных производств, в соответствии с </a:t>
            </a:r>
            <a:r>
              <a:rPr lang="ru-RU" sz="1200" b="1" dirty="0" smtClean="0"/>
              <a:t>перечнем рекомендуемых </a:t>
            </a:r>
            <a:r>
              <a:rPr lang="ru-RU" sz="1200" b="1" dirty="0"/>
              <a:t>приборов, устройств, </a:t>
            </a:r>
            <a:r>
              <a:rPr lang="ru-RU" sz="1200" b="1" dirty="0" smtClean="0"/>
              <a:t>оборудования </a:t>
            </a:r>
            <a:r>
              <a:rPr lang="ru-RU" sz="1200" b="1" dirty="0"/>
              <a:t>обеспечивающих безопасное ведение горных работ, в рамках модернизации основных производств, утверждаемым Министерством труда и социальной защиты Российской Федерации</a:t>
            </a:r>
            <a:endParaRPr lang="ru-RU" altLang="ru-RU" sz="1200" b="1" dirty="0" smtClean="0"/>
          </a:p>
        </p:txBody>
      </p:sp>
      <p:sp>
        <p:nvSpPr>
          <p:cNvPr id="19" name="Прямоугольник 18"/>
          <p:cNvSpPr/>
          <p:nvPr/>
        </p:nvSpPr>
        <p:spPr>
          <a:xfrm>
            <a:off x="4572000" y="5384800"/>
            <a:ext cx="3494088" cy="13017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ru-RU" altLang="ru-RU" sz="1400" b="1" dirty="0" smtClean="0">
                <a:solidFill>
                  <a:srgbClr val="FF0000"/>
                </a:solidFill>
              </a:rPr>
              <a:t>16</a:t>
            </a:r>
            <a:r>
              <a:rPr lang="ru-RU" altLang="ru-RU" sz="1400" b="1" dirty="0" smtClean="0"/>
              <a:t>. </a:t>
            </a:r>
            <a:r>
              <a:rPr lang="ru-RU" altLang="ru-RU" sz="1200" b="1" dirty="0">
                <a:solidFill>
                  <a:srgbClr val="000000"/>
                </a:solidFill>
                <a:cs typeface="Times New Roman" panose="02020603050405020304" pitchFamily="18" charset="0"/>
              </a:rPr>
              <a:t>обеспечение бесплатной выдачей молока или других равноценных пищевых продуктов работников, которым бесплатная выдача молока или других равноценных пищевых продуктов </a:t>
            </a:r>
            <a:endParaRPr lang="ru-RU" altLang="ru-RU" sz="1200" b="1"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ru-RU" altLang="ru-RU" sz="1800"/>
          </a:p>
        </p:txBody>
      </p:sp>
      <p:sp>
        <p:nvSpPr>
          <p:cNvPr id="12291" name="Rectangle 7"/>
          <p:cNvSpPr>
            <a:spLocks noChangeArrowheads="1"/>
          </p:cNvSpPr>
          <p:nvPr/>
        </p:nvSpPr>
        <p:spPr bwMode="auto">
          <a:xfrm>
            <a:off x="539750" y="0"/>
            <a:ext cx="860425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lnSpc>
                <a:spcPct val="90000"/>
              </a:lnSpc>
              <a:spcBef>
                <a:spcPct val="0"/>
              </a:spcBef>
              <a:buFontTx/>
              <a:buNone/>
            </a:pPr>
            <a:endParaRPr lang="ru-RU" altLang="ru-RU" sz="1800" b="1">
              <a:solidFill>
                <a:srgbClr val="663300"/>
              </a:solidFill>
            </a:endParaRPr>
          </a:p>
        </p:txBody>
      </p:sp>
      <p:sp>
        <p:nvSpPr>
          <p:cNvPr id="44036" name="Rectangle 6"/>
          <p:cNvSpPr>
            <a:spLocks noChangeAspect="1" noChangeArrowheads="1"/>
          </p:cNvSpPr>
          <p:nvPr/>
        </p:nvSpPr>
        <p:spPr bwMode="auto">
          <a:xfrm>
            <a:off x="579438" y="390525"/>
            <a:ext cx="8240712" cy="923925"/>
          </a:xfrm>
          <a:prstGeom prst="rect">
            <a:avLst/>
          </a:prstGeom>
          <a:noFill/>
          <a:ln w="9525">
            <a:noFill/>
            <a:miter lim="800000"/>
            <a:headEnd/>
            <a:tailEnd/>
          </a:ln>
        </p:spPr>
        <p:txBody>
          <a:bodyPr>
            <a:spAutoFit/>
          </a:bodyPr>
          <a:lstStyle/>
          <a:p>
            <a:pPr indent="266700" algn="ctr" eaLnBrk="1" hangingPunct="1">
              <a:defRPr/>
            </a:pPr>
            <a:r>
              <a:rPr lang="ru-RU" altLang="ru-RU" b="1" dirty="0">
                <a:solidFill>
                  <a:schemeClr val="accent1">
                    <a:lumMod val="75000"/>
                  </a:schemeClr>
                </a:solidFill>
                <a:latin typeface="Arial" panose="020B0604020202020204" pitchFamily="34" charset="0"/>
                <a:cs typeface="Arial" panose="020B0604020202020204" pitchFamily="34" charset="0"/>
              </a:rPr>
              <a:t>В 2020 И 2021 годах, в связи с пандемией, перечень мероприятий был расширен </a:t>
            </a:r>
            <a:r>
              <a:rPr lang="ru-RU" altLang="ru-RU" b="1" dirty="0" err="1">
                <a:solidFill>
                  <a:schemeClr val="accent1">
                    <a:lumMod val="75000"/>
                  </a:schemeClr>
                </a:solidFill>
                <a:latin typeface="Arial" panose="020B0604020202020204" pitchFamily="34" charset="0"/>
                <a:cs typeface="Arial" panose="020B0604020202020204" pitchFamily="34" charset="0"/>
              </a:rPr>
              <a:t>противокавидными</a:t>
            </a:r>
            <a:r>
              <a:rPr lang="ru-RU" altLang="ru-RU" b="1" dirty="0">
                <a:solidFill>
                  <a:schemeClr val="accent1">
                    <a:lumMod val="75000"/>
                  </a:schemeClr>
                </a:solidFill>
                <a:latin typeface="Arial" panose="020B0604020202020204" pitchFamily="34" charset="0"/>
                <a:cs typeface="Arial" panose="020B0604020202020204" pitchFamily="34" charset="0"/>
              </a:rPr>
              <a:t> мероприятиями. Средства разрешалось направить на приобретение</a:t>
            </a:r>
          </a:p>
        </p:txBody>
      </p:sp>
      <p:sp>
        <p:nvSpPr>
          <p:cNvPr id="26625" name="Rectangle 1"/>
          <p:cNvSpPr>
            <a:spLocks noChangeAspect="1" noChangeArrowheads="1"/>
          </p:cNvSpPr>
          <p:nvPr/>
        </p:nvSpPr>
        <p:spPr bwMode="auto">
          <a:xfrm>
            <a:off x="250825" y="3429000"/>
            <a:ext cx="8785225" cy="923925"/>
          </a:xfrm>
          <a:prstGeom prst="rect">
            <a:avLst/>
          </a:prstGeom>
          <a:noFill/>
          <a:ln w="9525">
            <a:noFill/>
            <a:miter lim="800000"/>
            <a:headEnd/>
            <a:tailEnd/>
          </a:ln>
          <a:effectLst/>
        </p:spPr>
        <p:txBody>
          <a:bodyPr anchor="ctr">
            <a:spAutoFit/>
          </a:bodyPr>
          <a:lstStyle/>
          <a:p>
            <a:pPr algn="just">
              <a:defRPr/>
            </a:pPr>
            <a:endParaRPr lang="ru-RU" b="1" u="sng" dirty="0">
              <a:solidFill>
                <a:srgbClr val="002060"/>
              </a:solidFill>
              <a:latin typeface="Calibri" pitchFamily="34" charset="0"/>
              <a:cs typeface="+mn-cs"/>
            </a:endParaRPr>
          </a:p>
          <a:p>
            <a:pPr algn="just">
              <a:defRPr/>
            </a:pPr>
            <a:endParaRPr lang="ru-RU" b="1" dirty="0">
              <a:latin typeface="Garamond" pitchFamily="18" charset="0"/>
              <a:ea typeface="Times New Roman"/>
            </a:endParaRPr>
          </a:p>
          <a:p>
            <a:pPr algn="just">
              <a:buFont typeface="Wingdings" pitchFamily="2" charset="2"/>
              <a:buChar char="ü"/>
              <a:defRPr/>
            </a:pPr>
            <a:endParaRPr lang="ru-RU" dirty="0">
              <a:solidFill>
                <a:srgbClr val="C00000"/>
              </a:solidFill>
              <a:latin typeface="Calibri" pitchFamily="34" charset="0"/>
              <a:cs typeface="+mn-cs"/>
            </a:endParaRPr>
          </a:p>
        </p:txBody>
      </p:sp>
      <p:grpSp>
        <p:nvGrpSpPr>
          <p:cNvPr id="12294" name="Группа 40"/>
          <p:cNvGrpSpPr>
            <a:grpSpLocks/>
          </p:cNvGrpSpPr>
          <p:nvPr/>
        </p:nvGrpSpPr>
        <p:grpSpPr bwMode="auto">
          <a:xfrm>
            <a:off x="-180975" y="0"/>
            <a:ext cx="10369550" cy="260350"/>
            <a:chOff x="-180528" y="0"/>
            <a:chExt cx="10369152" cy="260648"/>
          </a:xfrm>
        </p:grpSpPr>
        <p:sp>
          <p:nvSpPr>
            <p:cNvPr id="9" name="Прямоугольник 8"/>
            <p:cNvSpPr/>
            <p:nvPr/>
          </p:nvSpPr>
          <p:spPr>
            <a:xfrm>
              <a:off x="1260867" y="0"/>
              <a:ext cx="7919734" cy="246345"/>
            </a:xfrm>
            <a:prstGeom prst="rect">
              <a:avLst/>
            </a:prstGeom>
          </p:spPr>
          <p:txBody>
            <a:bodyPr>
              <a:spAutoFit/>
            </a:bodyPr>
            <a:lstStyle/>
            <a:p>
              <a:pPr fontAlgn="auto">
                <a:spcBef>
                  <a:spcPts val="0"/>
                </a:spcBef>
                <a:spcAft>
                  <a:spcPts val="0"/>
                </a:spcAft>
                <a:defRPr/>
              </a:pPr>
              <a:r>
                <a:rPr lang="ru-RU" sz="1000" b="1" cap="all" dirty="0">
                  <a:solidFill>
                    <a:schemeClr val="accent1">
                      <a:lumMod val="75000"/>
                    </a:schemeClr>
                  </a:solidFill>
                  <a:latin typeface="+mn-lt"/>
                  <a:cs typeface="Arial" panose="020B0604020202020204" pitchFamily="34" charset="0"/>
                </a:rPr>
                <a:t>Обязательное социальное страхование от несчастных случаев на производстве и профессиональных заболеваний</a:t>
              </a:r>
            </a:p>
          </p:txBody>
        </p:sp>
        <p:sp>
          <p:nvSpPr>
            <p:cNvPr id="10" name="Минус 9"/>
            <p:cNvSpPr/>
            <p:nvPr/>
          </p:nvSpPr>
          <p:spPr>
            <a:xfrm>
              <a:off x="-180528" y="189129"/>
              <a:ext cx="10369152" cy="715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grpSp>
      <p:sp>
        <p:nvSpPr>
          <p:cNvPr id="11" name="Прямоугольник 10"/>
          <p:cNvSpPr/>
          <p:nvPr/>
        </p:nvSpPr>
        <p:spPr>
          <a:xfrm>
            <a:off x="438150" y="1720850"/>
            <a:ext cx="4205288" cy="19954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1400" b="1" dirty="0">
                <a:solidFill>
                  <a:srgbClr val="FF0000"/>
                </a:solidFill>
                <a:latin typeface="Arial" panose="020B0604020202020204" pitchFamily="34" charset="0"/>
                <a:cs typeface="Arial" panose="020B0604020202020204" pitchFamily="34" charset="0"/>
              </a:rPr>
              <a:t>а) </a:t>
            </a:r>
            <a:r>
              <a:rPr lang="ru-RU" sz="1400" b="1" dirty="0">
                <a:solidFill>
                  <a:schemeClr val="tx1">
                    <a:lumMod val="85000"/>
                    <a:lumOff val="15000"/>
                  </a:schemeClr>
                </a:solidFill>
                <a:latin typeface="Arial" panose="020B0604020202020204" pitchFamily="34" charset="0"/>
                <a:cs typeface="Arial" panose="020B0604020202020204" pitchFamily="34" charset="0"/>
              </a:rPr>
              <a:t>приобретение средств индивидуальной защиты органов дыхания (одноразовых масок и (или) средств индивидуальной защиты органов дыхания фильтрующего типа - респираторов и (или) многоразовых тканых масок), а также щитков лицевых, бахил, перчаток, противочумных костюмов 1 типа, одноразовых халатов (далее - средства защиты);</a:t>
            </a:r>
          </a:p>
        </p:txBody>
      </p:sp>
      <p:sp>
        <p:nvSpPr>
          <p:cNvPr id="12" name="Прямоугольник 11"/>
          <p:cNvSpPr/>
          <p:nvPr/>
        </p:nvSpPr>
        <p:spPr>
          <a:xfrm>
            <a:off x="4643438" y="1916113"/>
            <a:ext cx="4249737" cy="15541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711200">
              <a:lnSpc>
                <a:spcPct val="90000"/>
              </a:lnSpc>
              <a:spcAft>
                <a:spcPct val="35000"/>
              </a:spcAft>
              <a:defRPr/>
            </a:pPr>
            <a:r>
              <a:rPr lang="ru-RU" sz="1400" b="1" dirty="0">
                <a:solidFill>
                  <a:srgbClr val="FF0000"/>
                </a:solidFill>
                <a:latin typeface="Arial" panose="020B0604020202020204" pitchFamily="34" charset="0"/>
                <a:cs typeface="Arial" panose="020B0604020202020204" pitchFamily="34" charset="0"/>
              </a:rPr>
              <a:t>б) </a:t>
            </a:r>
            <a:r>
              <a:rPr lang="ru-RU" sz="1400" b="1" dirty="0">
                <a:solidFill>
                  <a:schemeClr val="tx1"/>
                </a:solidFill>
                <a:latin typeface="Arial" panose="020B0604020202020204" pitchFamily="34" charset="0"/>
                <a:cs typeface="Arial" panose="020B0604020202020204" pitchFamily="34" charset="0"/>
              </a:rPr>
              <a:t>приобретение дезинфицирующих салфеток и (или) дезинфицирующих кожных антисептиков для обработки рук работников (далее - дезинфицирующие средства) и дозирующих устройств (оборудования) для обработки рук указанными антисептиками (далее - дозирующие устройства);</a:t>
            </a:r>
            <a:endParaRPr lang="ru-RU" sz="1600" b="1" dirty="0">
              <a:solidFill>
                <a:schemeClr val="tx1"/>
              </a:solidFill>
              <a:latin typeface="Arial" panose="020B0604020202020204" pitchFamily="34" charset="0"/>
              <a:cs typeface="Arial" panose="020B0604020202020204" pitchFamily="34" charset="0"/>
            </a:endParaRPr>
          </a:p>
        </p:txBody>
      </p:sp>
      <p:sp>
        <p:nvSpPr>
          <p:cNvPr id="13" name="Прямоугольник 12"/>
          <p:cNvSpPr/>
          <p:nvPr/>
        </p:nvSpPr>
        <p:spPr>
          <a:xfrm>
            <a:off x="438150" y="3846513"/>
            <a:ext cx="4205288" cy="217487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1400" b="1" dirty="0">
                <a:solidFill>
                  <a:srgbClr val="FF0000"/>
                </a:solidFill>
                <a:latin typeface="Arial" panose="020B0604020202020204" pitchFamily="34" charset="0"/>
                <a:cs typeface="Arial" panose="020B0604020202020204" pitchFamily="34" charset="0"/>
              </a:rPr>
              <a:t>в) </a:t>
            </a:r>
            <a:r>
              <a:rPr lang="ru-RU" sz="1400" b="1" dirty="0">
                <a:solidFill>
                  <a:schemeClr val="tx1">
                    <a:lumMod val="85000"/>
                    <a:lumOff val="15000"/>
                  </a:schemeClr>
                </a:solidFill>
                <a:latin typeface="Arial" panose="020B0604020202020204" pitchFamily="34" charset="0"/>
                <a:cs typeface="Arial" panose="020B0604020202020204" pitchFamily="34" charset="0"/>
              </a:rPr>
              <a:t>приобретение устройств (оборудования), в том числе </a:t>
            </a:r>
            <a:r>
              <a:rPr lang="ru-RU" sz="1400" b="1" dirty="0" err="1">
                <a:solidFill>
                  <a:schemeClr val="tx1">
                    <a:lumMod val="85000"/>
                    <a:lumOff val="15000"/>
                  </a:schemeClr>
                </a:solidFill>
                <a:latin typeface="Arial" panose="020B0604020202020204" pitchFamily="34" charset="0"/>
                <a:cs typeface="Arial" panose="020B0604020202020204" pitchFamily="34" charset="0"/>
              </a:rPr>
              <a:t>рециркуляторов</a:t>
            </a:r>
            <a:r>
              <a:rPr lang="ru-RU" sz="1400" b="1" dirty="0">
                <a:solidFill>
                  <a:schemeClr val="tx1">
                    <a:lumMod val="85000"/>
                    <a:lumOff val="15000"/>
                  </a:schemeClr>
                </a:solidFill>
                <a:latin typeface="Arial" panose="020B0604020202020204" pitchFamily="34" charset="0"/>
                <a:cs typeface="Arial" panose="020B0604020202020204" pitchFamily="34" charset="0"/>
              </a:rPr>
              <a:t> воздуха, и (или) дезинфицирующих средств </a:t>
            </a:r>
            <a:r>
              <a:rPr lang="ru-RU" sz="1400" b="1" dirty="0" err="1">
                <a:solidFill>
                  <a:schemeClr val="tx1">
                    <a:lumMod val="85000"/>
                    <a:lumOff val="15000"/>
                  </a:schemeClr>
                </a:solidFill>
                <a:latin typeface="Arial" panose="020B0604020202020204" pitchFamily="34" charset="0"/>
                <a:cs typeface="Arial" panose="020B0604020202020204" pitchFamily="34" charset="0"/>
              </a:rPr>
              <a:t>вирулицидного</a:t>
            </a:r>
            <a:r>
              <a:rPr lang="ru-RU" sz="1400" b="1" dirty="0">
                <a:solidFill>
                  <a:schemeClr val="tx1">
                    <a:lumMod val="85000"/>
                    <a:lumOff val="15000"/>
                  </a:schemeClr>
                </a:solidFill>
                <a:latin typeface="Arial" panose="020B0604020202020204" pitchFamily="34" charset="0"/>
                <a:cs typeface="Arial" panose="020B0604020202020204" pitchFamily="34" charset="0"/>
              </a:rPr>
              <a:t> действия для комплексной обработки транспортных средств, транспортной упаковки материалов, оборудования, продуктов, служебных помещений, контактных поверхностей</a:t>
            </a:r>
          </a:p>
        </p:txBody>
      </p:sp>
      <p:sp>
        <p:nvSpPr>
          <p:cNvPr id="14" name="Прямоугольник 13"/>
          <p:cNvSpPr/>
          <p:nvPr/>
        </p:nvSpPr>
        <p:spPr>
          <a:xfrm>
            <a:off x="5076825" y="3797300"/>
            <a:ext cx="3598863" cy="121602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1400" b="1" dirty="0">
                <a:solidFill>
                  <a:srgbClr val="FF0000"/>
                </a:solidFill>
                <a:latin typeface="Arial" panose="020B0604020202020204" pitchFamily="34" charset="0"/>
                <a:cs typeface="Arial" panose="020B0604020202020204" pitchFamily="34" charset="0"/>
              </a:rPr>
              <a:t>г) </a:t>
            </a:r>
            <a:r>
              <a:rPr lang="ru-RU" sz="1400" b="1" dirty="0">
                <a:solidFill>
                  <a:schemeClr val="tx1"/>
                </a:solidFill>
                <a:latin typeface="Arial" panose="020B0604020202020204" pitchFamily="34" charset="0"/>
                <a:cs typeface="Arial" panose="020B0604020202020204" pitchFamily="34" charset="0"/>
              </a:rPr>
              <a:t>приобретение устройств (оборудования) для бесконтактного контроля температуры тела работника и (или) термометров;</a:t>
            </a:r>
          </a:p>
        </p:txBody>
      </p:sp>
      <p:sp>
        <p:nvSpPr>
          <p:cNvPr id="15" name="Прямоугольник 14"/>
          <p:cNvSpPr/>
          <p:nvPr/>
        </p:nvSpPr>
        <p:spPr>
          <a:xfrm>
            <a:off x="5435600" y="5178425"/>
            <a:ext cx="2952750" cy="882650"/>
          </a:xfrm>
          <a:prstGeom prst="rect">
            <a:avLst/>
          </a:prstGeom>
          <a:noFill/>
          <a:ln w="15875" cap="flat" cmpd="sng" algn="ctr">
            <a:solidFill>
              <a:srgbClr val="1CADE4">
                <a:shade val="50000"/>
              </a:srgbClr>
            </a:solidFill>
            <a:prstDash val="solid"/>
          </a:ln>
          <a:effectLst/>
        </p:spPr>
        <p:txBody>
          <a:bodyPr anchor="ctr"/>
          <a:lstStyle/>
          <a:p>
            <a:pPr eaLnBrk="1" fontAlgn="auto" hangingPunct="1">
              <a:spcBef>
                <a:spcPts val="0"/>
              </a:spcBef>
              <a:spcAft>
                <a:spcPts val="0"/>
              </a:spcAft>
              <a:defRPr/>
            </a:pPr>
            <a:r>
              <a:rPr lang="ru-RU" sz="1400" b="1" kern="0" dirty="0">
                <a:solidFill>
                  <a:srgbClr val="FF0000"/>
                </a:solidFill>
                <a:latin typeface="Arial" panose="020B0604020202020204" pitchFamily="34" charset="0"/>
                <a:cs typeface="Arial" panose="020B0604020202020204" pitchFamily="34" charset="0"/>
              </a:rPr>
              <a:t>д) </a:t>
            </a:r>
            <a:r>
              <a:rPr lang="ru-RU" sz="1400" b="1" kern="0" dirty="0">
                <a:latin typeface="Arial" panose="020B0604020202020204" pitchFamily="34" charset="0"/>
                <a:cs typeface="Arial" panose="020B0604020202020204" pitchFamily="34" charset="0"/>
              </a:rPr>
              <a:t>проведение лабораторного обследования работников на COVID-19.";</a:t>
            </a:r>
          </a:p>
        </p:txBody>
      </p:sp>
      <p:pic>
        <p:nvPicPr>
          <p:cNvPr id="12300" name="Picture 15" descr="COLLAGE__dlya_reliz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63" y="53975"/>
            <a:ext cx="946150"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3"/>
          <p:cNvSpPr>
            <a:spLocks noChangeArrowheads="1"/>
          </p:cNvSpPr>
          <p:nvPr/>
        </p:nvSpPr>
        <p:spPr bwMode="auto">
          <a:xfrm>
            <a:off x="-928688" y="0"/>
            <a:ext cx="8785226" cy="1366838"/>
          </a:xfrm>
          <a:prstGeom prst="rect">
            <a:avLst/>
          </a:prstGeom>
          <a:noFill/>
          <a:ln w="38100" cmpd="dbl">
            <a:noFill/>
            <a:miter lim="800000"/>
            <a:headEnd/>
            <a:tailEnd/>
          </a:ln>
          <a:effectLst/>
        </p:spPr>
        <p:txBody>
          <a:bodyPr/>
          <a:lstStyle/>
          <a:p>
            <a:pPr algn="ctr" fontAlgn="auto">
              <a:spcBef>
                <a:spcPts val="0"/>
              </a:spcBef>
              <a:spcAft>
                <a:spcPts val="0"/>
              </a:spcAft>
              <a:buClr>
                <a:schemeClr val="hlink"/>
              </a:buClr>
              <a:buSzPct val="110000"/>
              <a:buFont typeface="Wingdings" pitchFamily="2" charset="2"/>
              <a:buNone/>
              <a:defRPr/>
            </a:pPr>
            <a:endParaRPr lang="ru-RU" sz="2000" i="1" dirty="0">
              <a:solidFill>
                <a:srgbClr val="C00000"/>
              </a:solidFill>
              <a:effectLst>
                <a:outerShdw blurRad="38100" dist="38100" dir="2700000" algn="tl">
                  <a:srgbClr val="C0C0C0"/>
                </a:outerShdw>
              </a:effectLst>
              <a:latin typeface="+mn-lt"/>
              <a:cs typeface="+mn-cs"/>
            </a:endParaRPr>
          </a:p>
        </p:txBody>
      </p:sp>
      <p:sp>
        <p:nvSpPr>
          <p:cNvPr id="14339" name="Подзаголовок 2"/>
          <p:cNvSpPr txBox="1">
            <a:spLocks/>
          </p:cNvSpPr>
          <p:nvPr/>
        </p:nvSpPr>
        <p:spPr bwMode="auto">
          <a:xfrm>
            <a:off x="112713" y="439738"/>
            <a:ext cx="9031287" cy="857250"/>
          </a:xfrm>
          <a:prstGeom prst="rect">
            <a:avLst/>
          </a:prstGeom>
          <a:noFill/>
          <a:ln w="9525">
            <a:noFill/>
            <a:miter lim="800000"/>
            <a:headEnd/>
            <a:tailEnd/>
          </a:ln>
        </p:spPr>
        <p:txBody>
          <a:bodyPr/>
          <a:lstStyle/>
          <a:p>
            <a:pPr algn="ctr" fontAlgn="auto">
              <a:lnSpc>
                <a:spcPts val="1700"/>
              </a:lnSpc>
              <a:spcBef>
                <a:spcPts val="0"/>
              </a:spcBef>
              <a:spcAft>
                <a:spcPts val="0"/>
              </a:spcAft>
              <a:defRPr/>
            </a:pPr>
            <a:r>
              <a:rPr lang="ru-RU" altLang="ru-RU" b="1" dirty="0">
                <a:solidFill>
                  <a:schemeClr val="accent1">
                    <a:lumMod val="75000"/>
                  </a:schemeClr>
                </a:solidFill>
                <a:latin typeface="Arial" panose="020B0604020202020204" pitchFamily="34" charset="0"/>
                <a:cs typeface="Arial" panose="020B0604020202020204" pitchFamily="34" charset="0"/>
              </a:rPr>
              <a:t>Финансовое обеспечение предупредительных мер,</a:t>
            </a:r>
          </a:p>
          <a:p>
            <a:pPr algn="ctr" fontAlgn="auto">
              <a:lnSpc>
                <a:spcPts val="1700"/>
              </a:lnSpc>
              <a:spcBef>
                <a:spcPts val="0"/>
              </a:spcBef>
              <a:spcAft>
                <a:spcPts val="0"/>
              </a:spcAft>
              <a:defRPr/>
            </a:pPr>
            <a:r>
              <a:rPr lang="ru-RU" altLang="ru-RU" b="1" dirty="0">
                <a:solidFill>
                  <a:schemeClr val="accent1">
                    <a:lumMod val="75000"/>
                  </a:schemeClr>
                </a:solidFill>
                <a:latin typeface="Arial" panose="020B0604020202020204" pitchFamily="34" charset="0"/>
                <a:cs typeface="Arial" panose="020B0604020202020204" pitchFamily="34" charset="0"/>
              </a:rPr>
              <a:t> по сокращению производственного травматизма</a:t>
            </a:r>
          </a:p>
          <a:p>
            <a:pPr algn="ctr" fontAlgn="auto">
              <a:lnSpc>
                <a:spcPts val="1700"/>
              </a:lnSpc>
              <a:spcBef>
                <a:spcPts val="0"/>
              </a:spcBef>
              <a:spcAft>
                <a:spcPts val="0"/>
              </a:spcAft>
              <a:defRPr/>
            </a:pPr>
            <a:r>
              <a:rPr lang="ru-RU" altLang="ru-RU" b="1" dirty="0">
                <a:solidFill>
                  <a:schemeClr val="accent1">
                    <a:lumMod val="75000"/>
                  </a:schemeClr>
                </a:solidFill>
                <a:latin typeface="Arial" panose="020B0604020202020204" pitchFamily="34" charset="0"/>
                <a:cs typeface="Arial" panose="020B0604020202020204" pitchFamily="34" charset="0"/>
              </a:rPr>
              <a:t> и профессиональных заболеваний</a:t>
            </a:r>
          </a:p>
        </p:txBody>
      </p:sp>
      <p:sp>
        <p:nvSpPr>
          <p:cNvPr id="8" name="Прямоугольник 7"/>
          <p:cNvSpPr/>
          <p:nvPr/>
        </p:nvSpPr>
        <p:spPr>
          <a:xfrm>
            <a:off x="2062163" y="1036638"/>
            <a:ext cx="4652962" cy="1039812"/>
          </a:xfrm>
          <a:prstGeom prst="rect">
            <a:avLst/>
          </a:prstGeom>
        </p:spPr>
        <p:txBody>
          <a:bodyPr>
            <a:spAutoFit/>
          </a:bodyPr>
          <a:lstStyle/>
          <a:p>
            <a:pPr algn="ctr" fontAlgn="auto">
              <a:lnSpc>
                <a:spcPct val="90000"/>
              </a:lnSpc>
              <a:spcBef>
                <a:spcPts val="100"/>
              </a:spcBef>
              <a:spcAft>
                <a:spcPts val="100"/>
              </a:spcAft>
              <a:buClr>
                <a:schemeClr val="hlink"/>
              </a:buClr>
              <a:buSzPct val="110000"/>
              <a:buFont typeface="Wingdings" pitchFamily="2" charset="2"/>
              <a:buNone/>
              <a:defRPr/>
            </a:pPr>
            <a:r>
              <a:rPr lang="ru-RU" sz="1600" dirty="0">
                <a:solidFill>
                  <a:srgbClr val="002060"/>
                </a:solidFill>
                <a:cs typeface="+mn-cs"/>
              </a:rPr>
              <a:t>За период 201</a:t>
            </a:r>
            <a:r>
              <a:rPr lang="en-US" sz="1600" dirty="0">
                <a:solidFill>
                  <a:srgbClr val="002060"/>
                </a:solidFill>
                <a:cs typeface="+mn-cs"/>
              </a:rPr>
              <a:t>8</a:t>
            </a:r>
            <a:r>
              <a:rPr lang="ru-RU" sz="1600" dirty="0">
                <a:solidFill>
                  <a:srgbClr val="002060"/>
                </a:solidFill>
                <a:cs typeface="+mn-cs"/>
              </a:rPr>
              <a:t> - 20</a:t>
            </a:r>
            <a:r>
              <a:rPr lang="en-US" sz="1600" dirty="0">
                <a:solidFill>
                  <a:srgbClr val="002060"/>
                </a:solidFill>
                <a:cs typeface="+mn-cs"/>
              </a:rPr>
              <a:t>22</a:t>
            </a:r>
            <a:r>
              <a:rPr lang="ru-RU" sz="1600" dirty="0" err="1">
                <a:solidFill>
                  <a:srgbClr val="002060"/>
                </a:solidFill>
                <a:cs typeface="+mn-cs"/>
              </a:rPr>
              <a:t>г.г</a:t>
            </a:r>
            <a:r>
              <a:rPr lang="ru-RU" sz="1600" dirty="0">
                <a:solidFill>
                  <a:srgbClr val="002060"/>
                </a:solidFill>
                <a:cs typeface="+mn-cs"/>
              </a:rPr>
              <a:t>. </a:t>
            </a:r>
          </a:p>
          <a:p>
            <a:pPr algn="ctr" fontAlgn="auto">
              <a:lnSpc>
                <a:spcPct val="90000"/>
              </a:lnSpc>
              <a:spcBef>
                <a:spcPts val="100"/>
              </a:spcBef>
              <a:spcAft>
                <a:spcPts val="100"/>
              </a:spcAft>
              <a:buClr>
                <a:schemeClr val="hlink"/>
              </a:buClr>
              <a:buSzPct val="110000"/>
              <a:buFont typeface="Wingdings" pitchFamily="2" charset="2"/>
              <a:buNone/>
              <a:defRPr/>
            </a:pPr>
            <a:r>
              <a:rPr lang="ru-RU" sz="1600" dirty="0">
                <a:solidFill>
                  <a:srgbClr val="002060"/>
                </a:solidFill>
                <a:cs typeface="+mn-cs"/>
              </a:rPr>
              <a:t>на финансовое обеспечение предупредительных мер  направлено свыше</a:t>
            </a:r>
            <a:r>
              <a:rPr lang="ru-RU" sz="1600" dirty="0">
                <a:solidFill>
                  <a:srgbClr val="002060"/>
                </a:solidFill>
                <a:effectLst>
                  <a:outerShdw blurRad="38100" dist="38100" dir="2700000" algn="tl">
                    <a:srgbClr val="C0C0C0"/>
                  </a:outerShdw>
                </a:effectLst>
                <a:cs typeface="+mn-cs"/>
              </a:rPr>
              <a:t> </a:t>
            </a:r>
            <a:r>
              <a:rPr lang="ru-RU" sz="1600" dirty="0">
                <a:solidFill>
                  <a:srgbClr val="C00000"/>
                </a:solidFill>
                <a:effectLst>
                  <a:outerShdw blurRad="38100" dist="38100" dir="2700000" algn="tl">
                    <a:srgbClr val="C0C0C0"/>
                  </a:outerShdw>
                </a:effectLst>
              </a:rPr>
              <a:t>1</a:t>
            </a:r>
            <a:r>
              <a:rPr lang="ru-RU" sz="1600" dirty="0">
                <a:solidFill>
                  <a:srgbClr val="C00000"/>
                </a:solidFill>
                <a:cs typeface="+mn-cs"/>
              </a:rPr>
              <a:t> млрд. </a:t>
            </a:r>
            <a:r>
              <a:rPr lang="en-US" sz="1600" dirty="0">
                <a:solidFill>
                  <a:srgbClr val="C00000"/>
                </a:solidFill>
                <a:cs typeface="+mn-cs"/>
              </a:rPr>
              <a:t>990 </a:t>
            </a:r>
            <a:r>
              <a:rPr lang="ru-RU" sz="1600" dirty="0">
                <a:solidFill>
                  <a:srgbClr val="C00000"/>
                </a:solidFill>
                <a:cs typeface="+mn-cs"/>
              </a:rPr>
              <a:t>мл. руб.</a:t>
            </a:r>
          </a:p>
        </p:txBody>
      </p:sp>
      <p:grpSp>
        <p:nvGrpSpPr>
          <p:cNvPr id="13317" name="Группа 40"/>
          <p:cNvGrpSpPr>
            <a:grpSpLocks/>
          </p:cNvGrpSpPr>
          <p:nvPr/>
        </p:nvGrpSpPr>
        <p:grpSpPr bwMode="auto">
          <a:xfrm>
            <a:off x="-180975" y="0"/>
            <a:ext cx="10369550" cy="260350"/>
            <a:chOff x="-180528" y="0"/>
            <a:chExt cx="10369152" cy="260648"/>
          </a:xfrm>
        </p:grpSpPr>
        <p:sp>
          <p:nvSpPr>
            <p:cNvPr id="28" name="Прямоугольник 27"/>
            <p:cNvSpPr/>
            <p:nvPr/>
          </p:nvSpPr>
          <p:spPr>
            <a:xfrm>
              <a:off x="1260867" y="0"/>
              <a:ext cx="7919734" cy="246345"/>
            </a:xfrm>
            <a:prstGeom prst="rect">
              <a:avLst/>
            </a:prstGeom>
          </p:spPr>
          <p:txBody>
            <a:bodyPr>
              <a:spAutoFit/>
            </a:bodyPr>
            <a:lstStyle/>
            <a:p>
              <a:pPr fontAlgn="auto">
                <a:spcBef>
                  <a:spcPts val="0"/>
                </a:spcBef>
                <a:spcAft>
                  <a:spcPts val="0"/>
                </a:spcAft>
                <a:defRPr/>
              </a:pPr>
              <a:r>
                <a:rPr lang="ru-RU" sz="1000" b="1" cap="all" dirty="0">
                  <a:solidFill>
                    <a:schemeClr val="accent1">
                      <a:lumMod val="75000"/>
                    </a:schemeClr>
                  </a:solidFill>
                  <a:latin typeface="+mn-lt"/>
                  <a:cs typeface="Arial" panose="020B0604020202020204" pitchFamily="34" charset="0"/>
                </a:rPr>
                <a:t>Обязательное социальное страхование от несчастных случаев на производстве и профессиональных заболеваний</a:t>
              </a:r>
            </a:p>
          </p:txBody>
        </p:sp>
        <p:sp>
          <p:nvSpPr>
            <p:cNvPr id="29" name="Минус 28"/>
            <p:cNvSpPr/>
            <p:nvPr/>
          </p:nvSpPr>
          <p:spPr>
            <a:xfrm>
              <a:off x="-180528" y="189129"/>
              <a:ext cx="10369152" cy="715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grpSp>
      <p:graphicFrame>
        <p:nvGraphicFramePr>
          <p:cNvPr id="13318" name="Object 4"/>
          <p:cNvGraphicFramePr>
            <a:graphicFrameLocks noChangeAspect="1"/>
          </p:cNvGraphicFramePr>
          <p:nvPr/>
        </p:nvGraphicFramePr>
        <p:xfrm>
          <a:off x="512763" y="2492375"/>
          <a:ext cx="8601075" cy="4481513"/>
        </p:xfrm>
        <a:graphic>
          <a:graphicData uri="http://schemas.openxmlformats.org/presentationml/2006/ole">
            <mc:AlternateContent xmlns:mc="http://schemas.openxmlformats.org/markup-compatibility/2006">
              <mc:Choice xmlns:v="urn:schemas-microsoft-com:vml" Requires="v">
                <p:oleObj spid="_x0000_s13322" name="Диаграмма" r:id="rId4" imgW="8359210" imgH="4358664" progId="Excel.Chart.8">
                  <p:embed/>
                </p:oleObj>
              </mc:Choice>
              <mc:Fallback>
                <p:oleObj name="Диаграмма" r:id="rId4" imgW="8359210" imgH="4358664" progId="Excel.Chart.8">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2763" y="2492375"/>
                        <a:ext cx="8601075" cy="448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3319" name="Picture 12" descr="COLLAGE__dlya_reliz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0188" y="23813"/>
            <a:ext cx="944562" cy="89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38" name="Диаграмма 27"/>
          <p:cNvGraphicFramePr>
            <a:graphicFrameLocks/>
          </p:cNvGraphicFramePr>
          <p:nvPr/>
        </p:nvGraphicFramePr>
        <p:xfrm>
          <a:off x="5148263" y="1779588"/>
          <a:ext cx="3860800" cy="4767262"/>
        </p:xfrm>
        <a:graphic>
          <a:graphicData uri="http://schemas.openxmlformats.org/presentationml/2006/ole">
            <mc:AlternateContent xmlns:mc="http://schemas.openxmlformats.org/markup-compatibility/2006">
              <mc:Choice xmlns:v="urn:schemas-microsoft-com:vml" Requires="v">
                <p:oleObj spid="_x0000_s14346" name="Диаграмма" r:id="rId5" imgW="4739645" imgH="6172200" progId="Excel.Chart.8">
                  <p:embed/>
                </p:oleObj>
              </mc:Choice>
              <mc:Fallback>
                <p:oleObj name="Диаграмма" r:id="rId5" imgW="4739645" imgH="6172200" progId="Excel.Chart.8">
                  <p:embed/>
                  <p:pic>
                    <p:nvPicPr>
                      <p:cNvPr id="0" name="Диаграмма 27"/>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48263" y="1779588"/>
                        <a:ext cx="3860800" cy="476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Заголовок 1"/>
          <p:cNvSpPr>
            <a:spLocks noGrp="1"/>
          </p:cNvSpPr>
          <p:nvPr>
            <p:ph type="title"/>
          </p:nvPr>
        </p:nvSpPr>
        <p:spPr>
          <a:xfrm>
            <a:off x="1739900" y="449263"/>
            <a:ext cx="6916738" cy="819150"/>
          </a:xfrm>
        </p:spPr>
        <p:txBody>
          <a:bodyPr>
            <a:normAutofit/>
          </a:bodyPr>
          <a:lstStyle/>
          <a:p>
            <a:pPr>
              <a:defRPr/>
            </a:pPr>
            <a:r>
              <a:rPr lang="ru-RU" sz="1800" b="1" dirty="0">
                <a:solidFill>
                  <a:schemeClr val="accent1">
                    <a:lumMod val="75000"/>
                  </a:schemeClr>
                </a:solidFill>
                <a:latin typeface="Arial" panose="020B0604020202020204" pitchFamily="34" charset="0"/>
                <a:cs typeface="Arial" panose="020B0604020202020204" pitchFamily="34" charset="0"/>
              </a:rPr>
              <a:t>Основные мероприятия  по финансированию предупредительных мер</a:t>
            </a:r>
          </a:p>
        </p:txBody>
      </p:sp>
      <p:grpSp>
        <p:nvGrpSpPr>
          <p:cNvPr id="14340" name="Группа 40"/>
          <p:cNvGrpSpPr>
            <a:grpSpLocks/>
          </p:cNvGrpSpPr>
          <p:nvPr/>
        </p:nvGrpSpPr>
        <p:grpSpPr bwMode="auto">
          <a:xfrm>
            <a:off x="-180975" y="0"/>
            <a:ext cx="10369550" cy="260350"/>
            <a:chOff x="-180528" y="0"/>
            <a:chExt cx="10369152" cy="260648"/>
          </a:xfrm>
        </p:grpSpPr>
        <p:sp>
          <p:nvSpPr>
            <p:cNvPr id="10" name="Прямоугольник 9"/>
            <p:cNvSpPr/>
            <p:nvPr/>
          </p:nvSpPr>
          <p:spPr>
            <a:xfrm>
              <a:off x="1260867" y="0"/>
              <a:ext cx="7919734" cy="246345"/>
            </a:xfrm>
            <a:prstGeom prst="rect">
              <a:avLst/>
            </a:prstGeom>
          </p:spPr>
          <p:txBody>
            <a:bodyPr>
              <a:spAutoFit/>
            </a:bodyPr>
            <a:lstStyle/>
            <a:p>
              <a:pPr fontAlgn="auto">
                <a:spcBef>
                  <a:spcPts val="0"/>
                </a:spcBef>
                <a:spcAft>
                  <a:spcPts val="0"/>
                </a:spcAft>
                <a:defRPr/>
              </a:pPr>
              <a:r>
                <a:rPr lang="ru-RU" sz="1000" b="1" cap="all" dirty="0">
                  <a:solidFill>
                    <a:schemeClr val="accent1">
                      <a:lumMod val="75000"/>
                    </a:schemeClr>
                  </a:solidFill>
                  <a:latin typeface="+mn-lt"/>
                  <a:cs typeface="Arial" panose="020B0604020202020204" pitchFamily="34" charset="0"/>
                </a:rPr>
                <a:t>Обязательное социальное страхование от несчастных случаев на производстве и профессиональных заболеваний</a:t>
              </a:r>
            </a:p>
          </p:txBody>
        </p:sp>
        <p:sp>
          <p:nvSpPr>
            <p:cNvPr id="15" name="Минус 14"/>
            <p:cNvSpPr/>
            <p:nvPr/>
          </p:nvSpPr>
          <p:spPr>
            <a:xfrm>
              <a:off x="-180528" y="189129"/>
              <a:ext cx="10369152" cy="715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grpSp>
      <p:graphicFrame>
        <p:nvGraphicFramePr>
          <p:cNvPr id="14341" name="Диаграмма 12"/>
          <p:cNvGraphicFramePr>
            <a:graphicFrameLocks/>
          </p:cNvGraphicFramePr>
          <p:nvPr/>
        </p:nvGraphicFramePr>
        <p:xfrm>
          <a:off x="130175" y="1938338"/>
          <a:ext cx="3733800" cy="3525837"/>
        </p:xfrm>
        <a:graphic>
          <a:graphicData uri="http://schemas.openxmlformats.org/presentationml/2006/ole">
            <mc:AlternateContent xmlns:mc="http://schemas.openxmlformats.org/markup-compatibility/2006">
              <mc:Choice xmlns:v="urn:schemas-microsoft-com:vml" Requires="v">
                <p:oleObj spid="_x0000_s14347" name="Диаграмма" r:id="rId8" imgW="3680507" imgH="3474792" progId="Excel.Chart.8">
                  <p:embed/>
                </p:oleObj>
              </mc:Choice>
              <mc:Fallback>
                <p:oleObj name="Диаграмма" r:id="rId8" imgW="3680507" imgH="3474792" progId="Excel.Chart.8">
                  <p:embed/>
                  <p:pic>
                    <p:nvPicPr>
                      <p:cNvPr id="0" name="Диаграмма 12"/>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0175" y="1938338"/>
                        <a:ext cx="3733800" cy="352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4342" name="Picture 14" descr="COLLAGE__dlya_reliza"/>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8588" y="6350"/>
            <a:ext cx="944562"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343" name="Диаграмма 23"/>
          <p:cNvGraphicFramePr>
            <a:graphicFrameLocks/>
          </p:cNvGraphicFramePr>
          <p:nvPr/>
        </p:nvGraphicFramePr>
        <p:xfrm>
          <a:off x="2286000" y="1295400"/>
          <a:ext cx="4157663" cy="3717925"/>
        </p:xfrm>
        <a:graphic>
          <a:graphicData uri="http://schemas.openxmlformats.org/presentationml/2006/ole">
            <mc:AlternateContent xmlns:mc="http://schemas.openxmlformats.org/markup-compatibility/2006">
              <mc:Choice xmlns:v="urn:schemas-microsoft-com:vml" Requires="v">
                <p:oleObj spid="_x0000_s14348" name="Диаграмма" r:id="rId12" imgW="4160479" imgH="3710880" progId="Excel.Chart.8">
                  <p:embed/>
                </p:oleObj>
              </mc:Choice>
              <mc:Fallback>
                <p:oleObj name="Диаграмма" r:id="rId12" imgW="4160479" imgH="3710880" progId="Excel.Chart.8">
                  <p:embed/>
                  <p:pic>
                    <p:nvPicPr>
                      <p:cNvPr id="0" name="Диаграмма 2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86000" y="1295400"/>
                        <a:ext cx="4157663" cy="371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4"/>
          <p:cNvSpPr>
            <a:spLocks noGrp="1" noChangeArrowheads="1"/>
          </p:cNvSpPr>
          <p:nvPr>
            <p:ph type="body" idx="1"/>
          </p:nvPr>
        </p:nvSpPr>
        <p:spPr>
          <a:xfrm>
            <a:off x="112713" y="1700213"/>
            <a:ext cx="8923337" cy="4826000"/>
          </a:xfrm>
        </p:spPr>
        <p:txBody>
          <a:bodyPr rtlCol="0">
            <a:normAutofit/>
          </a:bodyPr>
          <a:lstStyle/>
          <a:p>
            <a:pPr marL="182563" indent="182563" eaLnBrk="1" fontAlgn="auto" hangingPunct="1">
              <a:lnSpc>
                <a:spcPct val="80000"/>
              </a:lnSpc>
              <a:spcAft>
                <a:spcPts val="0"/>
              </a:spcAft>
              <a:buClr>
                <a:srgbClr val="DB1318"/>
              </a:buClr>
              <a:buFont typeface="Wingdings" pitchFamily="2" charset="2"/>
              <a:buChar char="Ø"/>
              <a:defRPr/>
            </a:pPr>
            <a:r>
              <a:rPr lang="en-US" sz="2000" b="1" dirty="0" smtClean="0">
                <a:solidFill>
                  <a:schemeClr val="tx2"/>
                </a:solidFill>
                <a:effectLst>
                  <a:outerShdw blurRad="38100" dist="38100" dir="2700000" algn="tl">
                    <a:srgbClr val="C0C0C0"/>
                  </a:outerShdw>
                </a:effectLst>
                <a:latin typeface="Times New Roman" pitchFamily="18" charset="0"/>
              </a:rPr>
              <a:t> </a:t>
            </a:r>
            <a:r>
              <a:rPr lang="ru-RU" sz="1700" b="1" dirty="0">
                <a:solidFill>
                  <a:srgbClr val="002060"/>
                </a:solidFill>
                <a:cs typeface="Arial" panose="020B0604020202020204" pitchFamily="34" charset="0"/>
              </a:rPr>
              <a:t>если на день подачи заявления у страхователя имеются непогашенные недоимка, задолженность по пеням и штрафам, образовавшиеся по итогам отчетного периода в текущем финансовом году, недоимка, выявленная в ходе камеральной или выездной проверки, и (или) начисленные пени и штрафы по итогам камеральной или выездной проверки</a:t>
            </a:r>
            <a:r>
              <a:rPr lang="ru-RU" sz="1700" b="1" dirty="0" smtClean="0">
                <a:solidFill>
                  <a:srgbClr val="002060"/>
                </a:solidFill>
                <a:cs typeface="Arial" panose="020B0604020202020204" pitchFamily="34" charset="0"/>
              </a:rPr>
              <a:t>;</a:t>
            </a:r>
          </a:p>
          <a:p>
            <a:pPr marL="182563" indent="182563" eaLnBrk="1" fontAlgn="auto" hangingPunct="1">
              <a:lnSpc>
                <a:spcPct val="80000"/>
              </a:lnSpc>
              <a:spcAft>
                <a:spcPts val="0"/>
              </a:spcAft>
              <a:buClr>
                <a:srgbClr val="DB1318"/>
              </a:buClr>
              <a:buFont typeface="Wingdings" pitchFamily="2" charset="2"/>
              <a:buChar char="Ø"/>
              <a:defRPr/>
            </a:pPr>
            <a:r>
              <a:rPr lang="ru-RU" sz="1700" b="1" dirty="0" smtClean="0">
                <a:solidFill>
                  <a:srgbClr val="002060"/>
                </a:solidFill>
                <a:cs typeface="Arial" panose="020B0604020202020204" pitchFamily="34" charset="0"/>
              </a:rPr>
              <a:t> представленные </a:t>
            </a:r>
            <a:r>
              <a:rPr lang="ru-RU" sz="1700" b="1" dirty="0">
                <a:solidFill>
                  <a:srgbClr val="002060"/>
                </a:solidFill>
                <a:cs typeface="Arial" panose="020B0604020202020204" pitchFamily="34" charset="0"/>
              </a:rPr>
              <a:t>страхователем документы содержат недостоверную информацию;</a:t>
            </a:r>
            <a:endParaRPr lang="en-US" sz="1700" b="1" dirty="0">
              <a:solidFill>
                <a:srgbClr val="002060"/>
              </a:solidFill>
              <a:cs typeface="Arial" panose="020B0604020202020204" pitchFamily="34" charset="0"/>
            </a:endParaRPr>
          </a:p>
          <a:p>
            <a:pPr marL="182563" indent="182563" eaLnBrk="1" fontAlgn="auto" hangingPunct="1">
              <a:lnSpc>
                <a:spcPct val="80000"/>
              </a:lnSpc>
              <a:spcAft>
                <a:spcPts val="0"/>
              </a:spcAft>
              <a:buClr>
                <a:srgbClr val="DB1318"/>
              </a:buClr>
              <a:buFont typeface="Wingdings" pitchFamily="2" charset="2"/>
              <a:buChar char="Ø"/>
              <a:defRPr/>
            </a:pPr>
            <a:r>
              <a:rPr lang="en-US" sz="2000" b="1" dirty="0" smtClean="0">
                <a:solidFill>
                  <a:schemeClr val="tx2"/>
                </a:solidFill>
                <a:latin typeface="Times New Roman" pitchFamily="18" charset="0"/>
              </a:rPr>
              <a:t> </a:t>
            </a:r>
            <a:r>
              <a:rPr lang="ru-RU" sz="2000" b="1" dirty="0" smtClean="0">
                <a:solidFill>
                  <a:schemeClr val="tx2"/>
                </a:solidFill>
                <a:latin typeface="Times New Roman" pitchFamily="18" charset="0"/>
              </a:rPr>
              <a:t> </a:t>
            </a:r>
            <a:r>
              <a:rPr lang="ru-RU" sz="1700" b="1" dirty="0" smtClean="0">
                <a:solidFill>
                  <a:srgbClr val="002060"/>
                </a:solidFill>
                <a:cs typeface="Arial" panose="020B0604020202020204" pitchFamily="34" charset="0"/>
              </a:rPr>
              <a:t>если </a:t>
            </a:r>
            <a:r>
              <a:rPr lang="ru-RU" sz="1700" b="1" dirty="0">
                <a:solidFill>
                  <a:srgbClr val="002060"/>
                </a:solidFill>
                <a:cs typeface="Arial" panose="020B0604020202020204" pitchFamily="34" charset="0"/>
              </a:rPr>
              <a:t>предусмотренные бюджетом Фонда средства на финансовое обеспечение предупредительных мер на текущий год полностью распределены.</a:t>
            </a:r>
          </a:p>
          <a:p>
            <a:pPr marL="182563" indent="182563" eaLnBrk="1" fontAlgn="auto" hangingPunct="1">
              <a:lnSpc>
                <a:spcPct val="80000"/>
              </a:lnSpc>
              <a:spcAft>
                <a:spcPts val="0"/>
              </a:spcAft>
              <a:buClr>
                <a:srgbClr val="DB1318"/>
              </a:buClr>
              <a:buFont typeface="Wingdings" pitchFamily="2" charset="2"/>
              <a:buChar char="Ø"/>
              <a:defRPr/>
            </a:pPr>
            <a:r>
              <a:rPr lang="ru-RU" sz="1700" b="1" dirty="0" smtClean="0">
                <a:solidFill>
                  <a:srgbClr val="002060"/>
                </a:solidFill>
                <a:cs typeface="Arial" panose="020B0604020202020204" pitchFamily="34" charset="0"/>
              </a:rPr>
              <a:t>  при </a:t>
            </a:r>
            <a:r>
              <a:rPr lang="ru-RU" sz="1700" b="1" dirty="0">
                <a:solidFill>
                  <a:srgbClr val="002060"/>
                </a:solidFill>
                <a:cs typeface="Arial" panose="020B0604020202020204" pitchFamily="34" charset="0"/>
              </a:rPr>
              <a:t>представлении страхователем неполного комплекта документов</a:t>
            </a:r>
          </a:p>
          <a:p>
            <a:pPr marL="182563" indent="182563" eaLnBrk="1" fontAlgn="auto" hangingPunct="1">
              <a:lnSpc>
                <a:spcPct val="80000"/>
              </a:lnSpc>
              <a:spcAft>
                <a:spcPts val="0"/>
              </a:spcAft>
              <a:buClr>
                <a:srgbClr val="DB1318"/>
              </a:buClr>
              <a:buFont typeface="Wingdings" pitchFamily="2" charset="2"/>
              <a:buChar char="Ø"/>
              <a:defRPr/>
            </a:pPr>
            <a:endParaRPr lang="ru-RU" sz="2000" b="1" i="1" dirty="0" smtClean="0">
              <a:solidFill>
                <a:schemeClr val="tx2"/>
              </a:solidFill>
              <a:effectLst>
                <a:outerShdw blurRad="38100" dist="38100" dir="2700000" algn="tl">
                  <a:srgbClr val="C0C0C0"/>
                </a:outerShdw>
              </a:effectLst>
              <a:latin typeface="Times New Roman" pitchFamily="18" charset="0"/>
            </a:endParaRPr>
          </a:p>
          <a:p>
            <a:pPr marL="182563" indent="182563" eaLnBrk="1" fontAlgn="auto" hangingPunct="1">
              <a:lnSpc>
                <a:spcPct val="80000"/>
              </a:lnSpc>
              <a:spcAft>
                <a:spcPts val="0"/>
              </a:spcAft>
              <a:buClr>
                <a:srgbClr val="DB1318"/>
              </a:buClr>
              <a:buFont typeface="Wingdings" pitchFamily="2" charset="2"/>
              <a:buNone/>
              <a:defRPr/>
            </a:pPr>
            <a:r>
              <a:rPr lang="ru-RU" sz="1700" b="1" dirty="0">
                <a:solidFill>
                  <a:srgbClr val="002060"/>
                </a:solidFill>
                <a:cs typeface="Arial" panose="020B0604020202020204" pitchFamily="34" charset="0"/>
              </a:rPr>
              <a:t>Отказ в финансовом обеспечении предупредительных мер по другим основаниям не допускается</a:t>
            </a:r>
          </a:p>
          <a:p>
            <a:pPr marL="182563" indent="182563" eaLnBrk="1" fontAlgn="auto" hangingPunct="1">
              <a:lnSpc>
                <a:spcPct val="80000"/>
              </a:lnSpc>
              <a:spcAft>
                <a:spcPts val="0"/>
              </a:spcAft>
              <a:buClr>
                <a:srgbClr val="DB1318"/>
              </a:buClr>
              <a:buFont typeface="Wingdings" pitchFamily="2" charset="2"/>
              <a:buNone/>
              <a:defRPr/>
            </a:pPr>
            <a:endParaRPr lang="ru-RU" sz="1700" b="1" dirty="0" smtClean="0">
              <a:solidFill>
                <a:srgbClr val="002060"/>
              </a:solidFill>
              <a:cs typeface="Arial" panose="020B0604020202020204" pitchFamily="34" charset="0"/>
            </a:endParaRPr>
          </a:p>
          <a:p>
            <a:pPr marL="182563" indent="182563" eaLnBrk="1" fontAlgn="auto" hangingPunct="1">
              <a:lnSpc>
                <a:spcPct val="80000"/>
              </a:lnSpc>
              <a:spcAft>
                <a:spcPts val="0"/>
              </a:spcAft>
              <a:buClr>
                <a:srgbClr val="DB1318"/>
              </a:buClr>
              <a:buFont typeface="Wingdings" pitchFamily="2" charset="2"/>
              <a:buNone/>
              <a:defRPr/>
            </a:pPr>
            <a:endParaRPr lang="ru-RU" sz="1700" b="1" dirty="0">
              <a:solidFill>
                <a:srgbClr val="002060"/>
              </a:solidFill>
              <a:cs typeface="Arial" panose="020B0604020202020204" pitchFamily="34" charset="0"/>
            </a:endParaRPr>
          </a:p>
          <a:p>
            <a:pPr marL="182563" indent="182563" eaLnBrk="1" fontAlgn="auto" hangingPunct="1">
              <a:lnSpc>
                <a:spcPct val="80000"/>
              </a:lnSpc>
              <a:spcAft>
                <a:spcPts val="0"/>
              </a:spcAft>
              <a:buClr>
                <a:srgbClr val="DB1318"/>
              </a:buClr>
              <a:buFont typeface="Wingdings" pitchFamily="2" charset="2"/>
              <a:buNone/>
              <a:defRPr/>
            </a:pPr>
            <a:r>
              <a:rPr lang="ru-RU" sz="1700" b="1" dirty="0">
                <a:solidFill>
                  <a:srgbClr val="C00000"/>
                </a:solidFill>
                <a:cs typeface="Arial" panose="020B0604020202020204" pitchFamily="34" charset="0"/>
              </a:rPr>
              <a:t>Страхователь вправе повторно, но не позднее срока, установленного пунктом 4 Правил, обратиться с заявлением в </a:t>
            </a:r>
            <a:r>
              <a:rPr lang="ru-RU" sz="1700" b="1" dirty="0" smtClean="0">
                <a:solidFill>
                  <a:srgbClr val="C00000"/>
                </a:solidFill>
                <a:cs typeface="Arial" panose="020B0604020202020204" pitchFamily="34" charset="0"/>
              </a:rPr>
              <a:t>территориальный </a:t>
            </a:r>
            <a:r>
              <a:rPr lang="ru-RU" sz="1700" b="1" dirty="0">
                <a:solidFill>
                  <a:srgbClr val="C00000"/>
                </a:solidFill>
                <a:cs typeface="Arial" panose="020B0604020202020204" pitchFamily="34" charset="0"/>
              </a:rPr>
              <a:t>орган Фонда по месту своей регистрации. </a:t>
            </a:r>
          </a:p>
        </p:txBody>
      </p:sp>
      <p:sp>
        <p:nvSpPr>
          <p:cNvPr id="23555" name="Прямоугольник 4"/>
          <p:cNvSpPr>
            <a:spLocks noChangeArrowheads="1"/>
          </p:cNvSpPr>
          <p:nvPr/>
        </p:nvSpPr>
        <p:spPr bwMode="auto">
          <a:xfrm>
            <a:off x="827088" y="439738"/>
            <a:ext cx="8101012" cy="1066800"/>
          </a:xfrm>
          <a:prstGeom prst="rect">
            <a:avLst/>
          </a:prstGeom>
          <a:noFill/>
          <a:ln>
            <a:noFill/>
          </a:ln>
          <a:extLst/>
        </p:spPr>
        <p:txBody>
          <a:bodyPr>
            <a:spAutoFit/>
          </a:bodyPr>
          <a:lstStyle>
            <a:lvl1pPr defTabSz="957263">
              <a:defRPr>
                <a:solidFill>
                  <a:schemeClr val="tx1"/>
                </a:solidFill>
                <a:latin typeface="Arial" panose="020B0604020202020204" pitchFamily="34" charset="0"/>
                <a:cs typeface="Arial" panose="020B0604020202020204" pitchFamily="34" charset="0"/>
              </a:defRPr>
            </a:lvl1pPr>
            <a:lvl2pPr marL="742950" indent="-285750" defTabSz="957263">
              <a:defRPr>
                <a:solidFill>
                  <a:schemeClr val="tx1"/>
                </a:solidFill>
                <a:latin typeface="Arial" panose="020B0604020202020204" pitchFamily="34" charset="0"/>
                <a:cs typeface="Arial" panose="020B0604020202020204" pitchFamily="34" charset="0"/>
              </a:defRPr>
            </a:lvl2pPr>
            <a:lvl3pPr marL="1143000" indent="-228600" defTabSz="957263">
              <a:defRPr>
                <a:solidFill>
                  <a:schemeClr val="tx1"/>
                </a:solidFill>
                <a:latin typeface="Arial" panose="020B0604020202020204" pitchFamily="34" charset="0"/>
                <a:cs typeface="Arial" panose="020B0604020202020204" pitchFamily="34" charset="0"/>
              </a:defRPr>
            </a:lvl3pPr>
            <a:lvl4pPr marL="1600200" indent="-228600" defTabSz="957263">
              <a:defRPr>
                <a:solidFill>
                  <a:schemeClr val="tx1"/>
                </a:solidFill>
                <a:latin typeface="Arial" panose="020B0604020202020204" pitchFamily="34" charset="0"/>
                <a:cs typeface="Arial" panose="020B0604020202020204" pitchFamily="34" charset="0"/>
              </a:defRPr>
            </a:lvl4pPr>
            <a:lvl5pPr marL="2057400" indent="-228600" defTabSz="957263">
              <a:defRPr>
                <a:solidFill>
                  <a:schemeClr val="tx1"/>
                </a:solidFill>
                <a:latin typeface="Arial" panose="020B0604020202020204" pitchFamily="34" charset="0"/>
                <a:cs typeface="Arial" panose="020B0604020202020204" pitchFamily="34" charset="0"/>
              </a:defRPr>
            </a:lvl5pPr>
            <a:lvl6pPr marL="2514600" indent="-228600" defTabSz="9572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572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572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572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ts val="1900"/>
              </a:lnSpc>
              <a:defRPr/>
            </a:pPr>
            <a:r>
              <a:rPr lang="ru-RU" altLang="ru-RU" b="1" dirty="0" smtClean="0">
                <a:solidFill>
                  <a:schemeClr val="accent1">
                    <a:lumMod val="75000"/>
                  </a:schemeClr>
                </a:solidFill>
              </a:rPr>
              <a:t>ПРИЧИНЫ ОТКАЗА </a:t>
            </a:r>
            <a:br>
              <a:rPr lang="ru-RU" altLang="ru-RU" b="1" dirty="0" smtClean="0">
                <a:solidFill>
                  <a:schemeClr val="accent1">
                    <a:lumMod val="75000"/>
                  </a:schemeClr>
                </a:solidFill>
              </a:rPr>
            </a:br>
            <a:r>
              <a:rPr lang="ru-RU" altLang="ru-RU" b="1" dirty="0" smtClean="0">
                <a:solidFill>
                  <a:schemeClr val="accent1">
                    <a:lumMod val="75000"/>
                  </a:schemeClr>
                </a:solidFill>
              </a:rPr>
              <a:t>в финансовом обеспечении предупредительных мер по сокращению производственного травматизма и профессиональных заболеваний работников</a:t>
            </a:r>
          </a:p>
        </p:txBody>
      </p:sp>
      <p:grpSp>
        <p:nvGrpSpPr>
          <p:cNvPr id="15364" name="Группа 40"/>
          <p:cNvGrpSpPr>
            <a:grpSpLocks/>
          </p:cNvGrpSpPr>
          <p:nvPr/>
        </p:nvGrpSpPr>
        <p:grpSpPr bwMode="auto">
          <a:xfrm>
            <a:off x="-180975" y="0"/>
            <a:ext cx="10369550" cy="260350"/>
            <a:chOff x="-180528" y="0"/>
            <a:chExt cx="10369152" cy="260648"/>
          </a:xfrm>
        </p:grpSpPr>
        <p:sp>
          <p:nvSpPr>
            <p:cNvPr id="7" name="Прямоугольник 6"/>
            <p:cNvSpPr/>
            <p:nvPr/>
          </p:nvSpPr>
          <p:spPr>
            <a:xfrm>
              <a:off x="1260867" y="0"/>
              <a:ext cx="7919734" cy="246345"/>
            </a:xfrm>
            <a:prstGeom prst="rect">
              <a:avLst/>
            </a:prstGeom>
          </p:spPr>
          <p:txBody>
            <a:bodyPr>
              <a:spAutoFit/>
            </a:bodyPr>
            <a:lstStyle/>
            <a:p>
              <a:pPr fontAlgn="auto">
                <a:spcBef>
                  <a:spcPts val="0"/>
                </a:spcBef>
                <a:spcAft>
                  <a:spcPts val="0"/>
                </a:spcAft>
                <a:defRPr/>
              </a:pPr>
              <a:r>
                <a:rPr lang="ru-RU" sz="1000" b="1" cap="all" dirty="0">
                  <a:solidFill>
                    <a:schemeClr val="accent1">
                      <a:lumMod val="75000"/>
                    </a:schemeClr>
                  </a:solidFill>
                  <a:latin typeface="+mn-lt"/>
                  <a:cs typeface="Arial" panose="020B0604020202020204" pitchFamily="34" charset="0"/>
                </a:rPr>
                <a:t>Обязательное социальное страхование от несчастных случаев на производстве и профессиональных заболеваний</a:t>
              </a:r>
            </a:p>
          </p:txBody>
        </p:sp>
        <p:sp>
          <p:nvSpPr>
            <p:cNvPr id="8" name="Минус 7"/>
            <p:cNvSpPr/>
            <p:nvPr/>
          </p:nvSpPr>
          <p:spPr>
            <a:xfrm>
              <a:off x="-180528" y="189129"/>
              <a:ext cx="10369152" cy="715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grpSp>
      <p:pic>
        <p:nvPicPr>
          <p:cNvPr id="15365" name="Picture 8" descr="COLLAGE__dlya_reliz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838" y="82550"/>
            <a:ext cx="944562"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trips dir="l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8"/>
          <p:cNvSpPr>
            <a:spLocks noChangeArrowheads="1"/>
          </p:cNvSpPr>
          <p:nvPr/>
        </p:nvSpPr>
        <p:spPr bwMode="auto">
          <a:xfrm>
            <a:off x="0" y="0"/>
            <a:ext cx="9144000"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342900" indent="-34290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lnSpc>
                <a:spcPct val="90000"/>
              </a:lnSpc>
              <a:buFontTx/>
              <a:buNone/>
            </a:pPr>
            <a:endParaRPr lang="ru-RU" altLang="ru-RU" sz="1800" b="1">
              <a:solidFill>
                <a:srgbClr val="000066"/>
              </a:solidFill>
              <a:latin typeface="Arial" charset="0"/>
            </a:endParaRPr>
          </a:p>
        </p:txBody>
      </p:sp>
      <p:sp>
        <p:nvSpPr>
          <p:cNvPr id="24584" name="Прямоугольник 11"/>
          <p:cNvSpPr>
            <a:spLocks noChangeArrowheads="1"/>
          </p:cNvSpPr>
          <p:nvPr/>
        </p:nvSpPr>
        <p:spPr bwMode="auto">
          <a:xfrm>
            <a:off x="558800" y="666750"/>
            <a:ext cx="8640763" cy="336550"/>
          </a:xfrm>
          <a:prstGeom prst="rect">
            <a:avLst/>
          </a:prstGeom>
          <a:noFill/>
          <a:ln>
            <a:noFill/>
          </a:ln>
          <a:extLst/>
        </p:spPr>
        <p:txBody>
          <a:bodyPr>
            <a:spAutoFit/>
          </a:bodyPr>
          <a:lstStyle/>
          <a:p>
            <a:pPr algn="ctr" defTabSz="957263">
              <a:lnSpc>
                <a:spcPts val="1900"/>
              </a:lnSpc>
              <a:defRPr/>
            </a:pPr>
            <a:r>
              <a:rPr lang="ru-RU" altLang="ru-RU" sz="1600" b="1" dirty="0">
                <a:solidFill>
                  <a:schemeClr val="accent1">
                    <a:lumMod val="75000"/>
                  </a:schemeClr>
                </a:solidFill>
                <a:latin typeface="Arial" panose="020B0604020202020204" pitchFamily="34" charset="0"/>
                <a:cs typeface="+mn-cs"/>
              </a:rPr>
              <a:t>	</a:t>
            </a:r>
            <a:endParaRPr lang="ru-RU" altLang="ru-RU" sz="1600" b="1" i="1" dirty="0">
              <a:solidFill>
                <a:schemeClr val="tx2">
                  <a:lumMod val="75000"/>
                </a:schemeClr>
              </a:solidFill>
              <a:latin typeface="+mn-lt"/>
              <a:cs typeface="Times New Roman" pitchFamily="18" charset="0"/>
            </a:endParaRPr>
          </a:p>
        </p:txBody>
      </p:sp>
      <p:grpSp>
        <p:nvGrpSpPr>
          <p:cNvPr id="16388" name="Группа 40"/>
          <p:cNvGrpSpPr>
            <a:grpSpLocks/>
          </p:cNvGrpSpPr>
          <p:nvPr/>
        </p:nvGrpSpPr>
        <p:grpSpPr bwMode="auto">
          <a:xfrm>
            <a:off x="-180975" y="0"/>
            <a:ext cx="10369550" cy="260350"/>
            <a:chOff x="-180528" y="0"/>
            <a:chExt cx="10369152" cy="260648"/>
          </a:xfrm>
        </p:grpSpPr>
        <p:sp>
          <p:nvSpPr>
            <p:cNvPr id="13" name="Прямоугольник 12"/>
            <p:cNvSpPr/>
            <p:nvPr/>
          </p:nvSpPr>
          <p:spPr>
            <a:xfrm>
              <a:off x="1260867" y="0"/>
              <a:ext cx="7919734" cy="246345"/>
            </a:xfrm>
            <a:prstGeom prst="rect">
              <a:avLst/>
            </a:prstGeom>
          </p:spPr>
          <p:txBody>
            <a:bodyPr>
              <a:spAutoFit/>
            </a:bodyPr>
            <a:lstStyle/>
            <a:p>
              <a:pPr fontAlgn="auto">
                <a:spcBef>
                  <a:spcPts val="0"/>
                </a:spcBef>
                <a:spcAft>
                  <a:spcPts val="0"/>
                </a:spcAft>
                <a:defRPr/>
              </a:pPr>
              <a:r>
                <a:rPr lang="ru-RU" sz="1000" b="1" cap="all" dirty="0">
                  <a:solidFill>
                    <a:schemeClr val="accent1">
                      <a:lumMod val="75000"/>
                    </a:schemeClr>
                  </a:solidFill>
                  <a:latin typeface="+mn-lt"/>
                  <a:cs typeface="Arial" panose="020B0604020202020204" pitchFamily="34" charset="0"/>
                </a:rPr>
                <a:t>Обязательное социальное страхование от несчастных случаев на производстве и профессиональных заболеваний</a:t>
              </a:r>
            </a:p>
          </p:txBody>
        </p:sp>
        <p:sp>
          <p:nvSpPr>
            <p:cNvPr id="14" name="Минус 13"/>
            <p:cNvSpPr/>
            <p:nvPr/>
          </p:nvSpPr>
          <p:spPr>
            <a:xfrm>
              <a:off x="-180528" y="189129"/>
              <a:ext cx="10369152" cy="715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grpSp>
      <p:sp>
        <p:nvSpPr>
          <p:cNvPr id="16389" name="Прямоугольник 1"/>
          <p:cNvSpPr>
            <a:spLocks noChangeArrowheads="1"/>
          </p:cNvSpPr>
          <p:nvPr/>
        </p:nvSpPr>
        <p:spPr bwMode="auto">
          <a:xfrm>
            <a:off x="611188" y="1093788"/>
            <a:ext cx="7921625" cy="409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spcBef>
                <a:spcPct val="0"/>
              </a:spcBef>
              <a:buFontTx/>
              <a:buNone/>
            </a:pPr>
            <a:r>
              <a:rPr lang="ru-RU" altLang="ru-RU" sz="2000" b="1">
                <a:solidFill>
                  <a:srgbClr val="376092"/>
                </a:solidFill>
                <a:latin typeface="Arial" charset="0"/>
                <a:cs typeface="Times New Roman" pitchFamily="18" charset="0"/>
              </a:rPr>
              <a:t>С 2021 года Региональное отделение по ХМАО-Югре перешло на прямые выплаты. Если ранее средства разрешалось направлять в счет уплаты страховых взносов на обязательное социальное страхование от несчастных случаев на производстве и профессиональных заболеваний, то с 01.01.2021 года Фонд возмещает работодателю затраты полным рублем, перечисляя средства на лицевые счета организации. Для этого после выполнения мероприятий необходимо предоставить отчет по исполненным мероприятиям, приложив подтверждающие расходы документы и подать заявление в исполнительный орган Фонда не позднее 15 декабря текущего года. </a:t>
            </a:r>
            <a:endParaRPr lang="ru-RU" altLang="ru-RU" sz="2000" b="1">
              <a:solidFill>
                <a:srgbClr val="376092"/>
              </a:solidFill>
              <a:latin typeface="Arial" charset="0"/>
            </a:endParaRPr>
          </a:p>
        </p:txBody>
      </p:sp>
      <p:pic>
        <p:nvPicPr>
          <p:cNvPr id="16390" name="Picture 9" descr="COLLAGE__dlya_reliz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225" y="115888"/>
            <a:ext cx="944563" cy="89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trips dir="ld"/>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3243</TotalTime>
  <Words>1744</Words>
  <Application>Microsoft Office PowerPoint</Application>
  <PresentationFormat>Экран (4:3)</PresentationFormat>
  <Paragraphs>125</Paragraphs>
  <Slides>15</Slides>
  <Notes>3</Notes>
  <HiddenSlides>0</HiddenSlides>
  <MMClips>0</MMClips>
  <ScaleCrop>false</ScaleCrop>
  <HeadingPairs>
    <vt:vector size="8" baseType="variant">
      <vt:variant>
        <vt:lpstr>Использованные шрифты</vt:lpstr>
      </vt:variant>
      <vt:variant>
        <vt:i4>7</vt:i4>
      </vt:variant>
      <vt:variant>
        <vt:lpstr>Тема</vt:lpstr>
      </vt:variant>
      <vt:variant>
        <vt:i4>1</vt:i4>
      </vt:variant>
      <vt:variant>
        <vt:lpstr>Внедренные серверы OLE</vt:lpstr>
      </vt:variant>
      <vt:variant>
        <vt:i4>1</vt:i4>
      </vt:variant>
      <vt:variant>
        <vt:lpstr>Заголовки слайдов</vt:lpstr>
      </vt:variant>
      <vt:variant>
        <vt:i4>15</vt:i4>
      </vt:variant>
    </vt:vector>
  </HeadingPairs>
  <TitlesOfParts>
    <vt:vector size="24" baseType="lpstr">
      <vt:lpstr>Arial</vt:lpstr>
      <vt:lpstr>Calibri</vt:lpstr>
      <vt:lpstr>Georgia</vt:lpstr>
      <vt:lpstr>Wingdings</vt:lpstr>
      <vt:lpstr>Trebuchet MS</vt:lpstr>
      <vt:lpstr>Garamond</vt:lpstr>
      <vt:lpstr>Times New Roman</vt:lpstr>
      <vt:lpstr>Тема Office</vt:lpstr>
      <vt:lpstr>Диаграмма Microsoft Excel</vt:lpstr>
      <vt:lpstr>Фонд пенсионного и социального страхования  Российской Федерации по Ханты-Мансийскому автономному округу – Югре</vt:lpstr>
      <vt:lpstr>Презентация PowerPoint</vt:lpstr>
      <vt:lpstr>Презентация PowerPoint</vt:lpstr>
      <vt:lpstr>Презентация PowerPoint</vt:lpstr>
      <vt:lpstr>Презентация PowerPoint</vt:lpstr>
      <vt:lpstr> Объем средств, направляемых страхователем на финансовое обеспечение предупредительных мер, не может превышать 20 % сумм страховых взносов начисленных за предшествующий календарный год, за вычетом расходов на выплаты по обязательному социальному страхованию от несчастных случаев на производстве и профессиональных заболеваний, произведенных в предшествующем году.  Объем средств может быть увеличен с 20% до 30% при условии направления страхователем дополнительного объема средств на санаторно-курортное лечение работников не ранее чем за пять лет до достижения ими возраста, дающего право на назначение страховой пенсии по старости в соответствии с пенсионным законодательством (далее - работники предпенсионного и пенсионного возраста)    Работодателям с численностью работающих до 100 человек объем средств рассчитывается исходя из 20 % от суммы страховых взносов подлежащих уплате в Фонд социального страхования РФ за три года (2020, 2021 и 2022 годы), если работодатель не осуществлял два последовательных календарных года финансовое обеспечение предупредительных мер Объем средств, направляемых работодателем на финансирование мероприятий по охране труда не может превышать сумм страховых взносов, подлежащих перечислению в Фонд в текущем финансовом году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Основные мероприятия  по финансированию предупредительных мер</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ФОНД СОЦИАЛЬНОГО СТРАХОВАНИЯ  РОССИЙСКОЙ ФЕДЕРАЦИИ</dc:title>
  <dc:creator>Danilova_0002</dc:creator>
  <cp:lastModifiedBy>Жукова Анастасия Александровна</cp:lastModifiedBy>
  <cp:revision>315</cp:revision>
  <cp:lastPrinted>2017-05-22T11:48:44Z</cp:lastPrinted>
  <dcterms:created xsi:type="dcterms:W3CDTF">2015-09-24T08:20:44Z</dcterms:created>
  <dcterms:modified xsi:type="dcterms:W3CDTF">2023-04-28T07:21:59Z</dcterms:modified>
</cp:coreProperties>
</file>